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riting.upenn.edu/library/Mayer-Bernadette_Experiments.html" TargetMode="External"/><Relationship Id="rId3" Type="http://schemas.openxmlformats.org/officeDocument/2006/relationships/hyperlink" Target="https://juliacameronlive.com/basic-tools/morning-pages/"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iteracytrust.org.uk/resources/free-writing-friday-resource/"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wowritingteachers.org/2015/08/03/creating-classroom-environments-introducing-writers-notebooks/" TargetMode="External"/><Relationship Id="rId3" Type="http://schemas.openxmlformats.org/officeDocument/2006/relationships/hyperlink" Target="https://blog.heinemann.com/writingmasters-fletcher1"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n.literacytrust.org.uk/media/documents/Cressida_Cowell_Free_Writing_Friday_FAQ_v1.pdf" TargetMode="External"/><Relationship Id="rId3" Type="http://schemas.openxmlformats.org/officeDocument/2006/relationships/hyperlink" Target="https://daretowrite.org/library/prompts/get-a-notebook/" TargetMode="External"/><Relationship Id="rId4" Type="http://schemas.openxmlformats.org/officeDocument/2006/relationships/hyperlink" Target="https://www.youtube.com/watch?v=pcIh_nNFJaA&amp;feature=emb_title" TargetMode="External"/><Relationship Id="rId5" Type="http://schemas.openxmlformats.org/officeDocument/2006/relationships/hyperlink" Target="http://papernations.org/our-story/about/2016-18/" TargetMode="External"/><Relationship Id="rId6" Type="http://schemas.openxmlformats.org/officeDocument/2006/relationships/hyperlink" Target="https://www.teachstarter.com/us/blog/how-to-get-kids-writing-writers-notebook-us/" TargetMode="External"/><Relationship Id="rId7" Type="http://schemas.openxmlformats.org/officeDocument/2006/relationships/hyperlink" Target="https://www.readingrockets.org/article/mary-amato-s-tips-keeping-writer-s-notebook" TargetMode="External"/><Relationship Id="rId8" Type="http://schemas.openxmlformats.org/officeDocument/2006/relationships/hyperlink" Target="https://twowritingteachers.org/category/writers-notebook/" TargetMode="External"/><Relationship Id="rId9" Type="http://schemas.openxmlformats.org/officeDocument/2006/relationships/hyperlink" Target="https://motivatetolearn.blogspot.com/2013/01/a-writers-notebook-truly-wonderful-thing.html" TargetMode="External"/><Relationship Id="rId10" Type="http://schemas.openxmlformats.org/officeDocument/2006/relationships/hyperlink" Target="https://www.nawe.co.uk/writing-in-education/writers-in-schools.html" TargetMode="External"/><Relationship Id="rId11" Type="http://schemas.openxmlformats.org/officeDocument/2006/relationships/hyperlink" Target="https://www.nawe.co.uk/writing-in-education/writers-in-schools/teachers-as-writers.html" TargetMode="External"/><Relationship Id="rId12" Type="http://schemas.openxmlformats.org/officeDocument/2006/relationships/hyperlink" Target="http://www.sharingournotebooks.amylv.com/" TargetMode="External"/><Relationship Id="rId13" Type="http://schemas.openxmlformats.org/officeDocument/2006/relationships/hyperlink" Target="https://blog.pencils.com/famous-notebook-users/"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s://daretowrite.org/library/author-responses/david-almond-get-a-notebook/"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s://lithub.com/what-really-goes-on-in-a-writers-notebook/?fbclid=IwAR1YfBDljBMzSfnuDIYvxu4zpIsnBg7X2f996edslh1Tf2YDZ_WNO2kat2o"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hyperlink" Target="https://www.bbc.com/culture/article/20200818-surprising-secrets-of-writers-first-book-drafts?ocid=ww.social.link.twitter&amp;s=09"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hyperlink" Target="https://bancroft.berkeley.edu/Exhibits/mtatplay/literarymischief/playingnames.html"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s://hilaryelder.wordpress.com/"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bonniemeekums.weebly.com/" TargetMode="External"/><Relationship Id="rId4" Type="http://schemas.openxmlformats.org/officeDocument/2006/relationships/image" Target="../media/image7.png"/><Relationship Id="rId5"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extLst/>
          </a:blip>
          <a:stretch>
            <a:fillRect/>
          </a:stretch>
        </p:blipFill>
        <p:spPr>
          <a:xfrm>
            <a:off x="5076056" y="0"/>
            <a:ext cx="4067944" cy="4005065"/>
          </a:xfrm>
          <a:prstGeom prst="rect">
            <a:avLst/>
          </a:prstGeom>
          <a:ln w="12700">
            <a:miter lim="400000"/>
          </a:ln>
        </p:spPr>
      </p:pic>
      <p:sp>
        <p:nvSpPr>
          <p:cNvPr id="95" name="Title 1"/>
          <p:cNvSpPr txBox="1"/>
          <p:nvPr>
            <p:ph type="ctrTitle"/>
          </p:nvPr>
        </p:nvSpPr>
        <p:spPr>
          <a:xfrm>
            <a:off x="395536" y="3861048"/>
            <a:ext cx="7772401" cy="1470026"/>
          </a:xfrm>
          <a:prstGeom prst="rect">
            <a:avLst/>
          </a:prstGeom>
        </p:spPr>
        <p:txBody>
          <a:bodyPr/>
          <a:lstStyle>
            <a:lvl1pPr algn="l">
              <a:defRPr b="1">
                <a:solidFill>
                  <a:srgbClr val="17375E"/>
                </a:solidFill>
              </a:defRPr>
            </a:lvl1pPr>
          </a:lstStyle>
          <a:p>
            <a:pPr/>
            <a:r>
              <a:t>Keeping a Writer’s Notebook</a:t>
            </a:r>
          </a:p>
        </p:txBody>
      </p:sp>
      <p:sp>
        <p:nvSpPr>
          <p:cNvPr id="96" name="Subtitle 2"/>
          <p:cNvSpPr txBox="1"/>
          <p:nvPr>
            <p:ph type="subTitle" sz="quarter" idx="1"/>
          </p:nvPr>
        </p:nvSpPr>
        <p:spPr>
          <a:xfrm>
            <a:off x="444465" y="5085184"/>
            <a:ext cx="7200801" cy="1392561"/>
          </a:xfrm>
          <a:prstGeom prst="rect">
            <a:avLst/>
          </a:prstGeom>
        </p:spPr>
        <p:txBody>
          <a:bodyPr/>
          <a:lstStyle/>
          <a:p>
            <a:pPr algn="l" defTabSz="896111">
              <a:defRPr sz="3136">
                <a:solidFill>
                  <a:srgbClr val="17375E"/>
                </a:solidFill>
              </a:defRPr>
            </a:pPr>
            <a:r>
              <a:t>MaGPiE Creative Skills for Teachers CPD</a:t>
            </a:r>
          </a:p>
          <a:p>
            <a:pPr algn="l" defTabSz="896111">
              <a:defRPr sz="3136">
                <a:solidFill>
                  <a:srgbClr val="17375E"/>
                </a:solidFill>
              </a:defRPr>
            </a:pPr>
            <a:r>
              <a:t>4 February 2021</a:t>
            </a:r>
          </a:p>
        </p:txBody>
      </p:sp>
      <p:pic>
        <p:nvPicPr>
          <p:cNvPr id="97" name="Picture 3" descr="Picture 3"/>
          <p:cNvPicPr>
            <a:picLocks noChangeAspect="1"/>
          </p:cNvPicPr>
          <p:nvPr/>
        </p:nvPicPr>
        <p:blipFill>
          <a:blip r:embed="rId3">
            <a:extLst/>
          </a:blip>
          <a:stretch>
            <a:fillRect/>
          </a:stretch>
        </p:blipFill>
        <p:spPr>
          <a:xfrm>
            <a:off x="0" y="0"/>
            <a:ext cx="5400000" cy="400506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xfrm>
            <a:off x="0" y="0"/>
            <a:ext cx="9144000" cy="922113"/>
          </a:xfrm>
          <a:prstGeom prst="rect">
            <a:avLst/>
          </a:prstGeom>
          <a:solidFill>
            <a:srgbClr val="FDEADA"/>
          </a:solidFill>
        </p:spPr>
        <p:txBody>
          <a:bodyPr/>
          <a:lstStyle>
            <a:lvl1pPr>
              <a:defRPr b="1">
                <a:solidFill>
                  <a:srgbClr val="254061"/>
                </a:solidFill>
              </a:defRPr>
            </a:lvl1pPr>
          </a:lstStyle>
          <a:p>
            <a:pPr/>
            <a:r>
              <a:t>Notebook Writing Prompts</a:t>
            </a:r>
          </a:p>
        </p:txBody>
      </p:sp>
      <p:sp>
        <p:nvSpPr>
          <p:cNvPr id="129" name="Content Placeholder 2"/>
          <p:cNvSpPr txBox="1"/>
          <p:nvPr>
            <p:ph type="body" idx="1"/>
          </p:nvPr>
        </p:nvSpPr>
        <p:spPr>
          <a:xfrm>
            <a:off x="457200" y="1124743"/>
            <a:ext cx="8229600" cy="5544618"/>
          </a:xfrm>
          <a:prstGeom prst="rect">
            <a:avLst/>
          </a:prstGeom>
        </p:spPr>
        <p:txBody>
          <a:bodyPr/>
          <a:lstStyle/>
          <a:p>
            <a:pPr marL="322325" indent="-322325" defTabSz="859536">
              <a:lnSpc>
                <a:spcPct val="96000"/>
              </a:lnSpc>
              <a:spcBef>
                <a:spcPts val="0"/>
              </a:spcBef>
              <a:defRPr sz="2068">
                <a:solidFill>
                  <a:srgbClr val="254061"/>
                </a:solidFill>
              </a:defRPr>
            </a:pPr>
            <a:r>
              <a:t>Use to record experiences and things you notice. Interesting snippets of conversation. How it feels to wake up on Christmas morning. Observe a pet and write a detailed description of them.</a:t>
            </a:r>
            <a:endParaRPr sz="2538"/>
          </a:p>
          <a:p>
            <a:pPr marL="322325" indent="-322325" defTabSz="859536">
              <a:lnSpc>
                <a:spcPct val="96000"/>
              </a:lnSpc>
              <a:spcBef>
                <a:spcPts val="0"/>
              </a:spcBef>
              <a:defRPr sz="2068">
                <a:solidFill>
                  <a:srgbClr val="254061"/>
                </a:solidFill>
              </a:defRPr>
            </a:pPr>
            <a:r>
              <a:t>Encourage writing for enjoyment and to release and explore feelings. </a:t>
            </a:r>
            <a:r>
              <a:t>Use to reflect and be mindful. Record what makes you happy and what you appreciate.</a:t>
            </a:r>
            <a:endParaRPr sz="2538"/>
          </a:p>
          <a:p>
            <a:pPr marL="322325" indent="-322325" defTabSz="859536">
              <a:lnSpc>
                <a:spcPct val="96000"/>
              </a:lnSpc>
              <a:spcBef>
                <a:spcPts val="0"/>
              </a:spcBef>
              <a:defRPr sz="2068">
                <a:solidFill>
                  <a:srgbClr val="254061"/>
                </a:solidFill>
              </a:defRPr>
            </a:pPr>
            <a:r>
              <a:t>Use as a diary or journal (see </a:t>
            </a:r>
            <a:r>
              <a:rPr u="sng">
                <a:solidFill>
                  <a:srgbClr val="0000FF"/>
                </a:solidFill>
                <a:uFill>
                  <a:solidFill>
                    <a:srgbClr val="0000FF"/>
                  </a:solidFill>
                </a:uFill>
                <a:hlinkClick r:id="rId2" invalidUrl="" action="" tgtFrame="" tooltip="" history="1" highlightClick="0" endSnd="0"/>
              </a:rPr>
              <a:t>Bernadette Mayer’s list of journal writing ideas</a:t>
            </a:r>
            <a:r>
              <a:t>).</a:t>
            </a:r>
            <a:endParaRPr sz="2444"/>
          </a:p>
          <a:p>
            <a:pPr marL="322325" indent="-322325" defTabSz="859536">
              <a:lnSpc>
                <a:spcPct val="96000"/>
              </a:lnSpc>
              <a:spcBef>
                <a:spcPts val="0"/>
              </a:spcBef>
              <a:defRPr sz="2068">
                <a:solidFill>
                  <a:srgbClr val="254061"/>
                </a:solidFill>
              </a:defRPr>
            </a:pPr>
            <a:r>
              <a:t>Write </a:t>
            </a:r>
            <a:r>
              <a:rPr b="1"/>
              <a:t>morning pages</a:t>
            </a:r>
            <a:r>
              <a:t>. First thing in the morning, write three pages of anything that comes into your mind (this is a concept from writer, </a:t>
            </a:r>
            <a:r>
              <a:rPr u="sng">
                <a:solidFill>
                  <a:srgbClr val="0000FF"/>
                </a:solidFill>
                <a:uFill>
                  <a:solidFill>
                    <a:srgbClr val="0000FF"/>
                  </a:solidFill>
                </a:uFill>
                <a:hlinkClick r:id="rId3" invalidUrl="" action="" tgtFrame="" tooltip="" history="1" highlightClick="0" endSnd="0"/>
              </a:rPr>
              <a:t>Julia Cameron</a:t>
            </a:r>
            <a:r>
              <a:t>).</a:t>
            </a:r>
            <a:endParaRPr sz="2538"/>
          </a:p>
          <a:p>
            <a:pPr marL="322325" indent="-322325" defTabSz="859536">
              <a:lnSpc>
                <a:spcPct val="96000"/>
              </a:lnSpc>
              <a:spcBef>
                <a:spcPts val="0"/>
              </a:spcBef>
              <a:defRPr sz="2068">
                <a:solidFill>
                  <a:srgbClr val="254061"/>
                </a:solidFill>
              </a:defRPr>
            </a:pPr>
            <a:r>
              <a:t>Meditate then </a:t>
            </a:r>
            <a:r>
              <a:rPr b="1"/>
              <a:t>free write </a:t>
            </a:r>
            <a:r>
              <a:t>(write without stopping or correcting your work) for five minutes. </a:t>
            </a:r>
            <a:endParaRPr sz="2538"/>
          </a:p>
          <a:p>
            <a:pPr marL="322325" indent="-322325" defTabSz="859536">
              <a:lnSpc>
                <a:spcPct val="96000"/>
              </a:lnSpc>
              <a:spcBef>
                <a:spcPts val="0"/>
              </a:spcBef>
              <a:defRPr sz="2068">
                <a:solidFill>
                  <a:srgbClr val="254061"/>
                </a:solidFill>
              </a:defRPr>
            </a:pPr>
            <a:r>
              <a:t>Draw your family tree or timeline of significant events in your life. Or invent a character and do this for them.</a:t>
            </a:r>
            <a:endParaRPr sz="2538"/>
          </a:p>
          <a:p>
            <a:pPr marL="322325" indent="-322325" defTabSz="859536">
              <a:lnSpc>
                <a:spcPct val="96000"/>
              </a:lnSpc>
              <a:spcBef>
                <a:spcPts val="0"/>
              </a:spcBef>
              <a:defRPr sz="2068">
                <a:solidFill>
                  <a:srgbClr val="254061"/>
                </a:solidFill>
              </a:defRPr>
            </a:pPr>
            <a:r>
              <a:t>Watch a film or TV programme. Then write something inspired by it.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tle 1"/>
          <p:cNvSpPr txBox="1"/>
          <p:nvPr>
            <p:ph type="title"/>
          </p:nvPr>
        </p:nvSpPr>
        <p:spPr>
          <a:xfrm>
            <a:off x="0" y="-1"/>
            <a:ext cx="9144000" cy="908722"/>
          </a:xfrm>
          <a:prstGeom prst="rect">
            <a:avLst/>
          </a:prstGeom>
          <a:solidFill>
            <a:srgbClr val="FDEADA"/>
          </a:solidFill>
        </p:spPr>
        <p:txBody>
          <a:bodyPr/>
          <a:lstStyle>
            <a:lvl1pPr defTabSz="896111">
              <a:defRPr b="1" sz="4312">
                <a:solidFill>
                  <a:srgbClr val="254061"/>
                </a:solidFill>
              </a:defRPr>
            </a:lvl1pPr>
          </a:lstStyle>
          <a:p>
            <a:pPr/>
            <a:r>
              <a:t>Writers notebooks in the classroom</a:t>
            </a:r>
          </a:p>
        </p:txBody>
      </p:sp>
      <p:sp>
        <p:nvSpPr>
          <p:cNvPr id="132" name="Content Placeholder 2"/>
          <p:cNvSpPr txBox="1"/>
          <p:nvPr>
            <p:ph type="body" idx="1"/>
          </p:nvPr>
        </p:nvSpPr>
        <p:spPr>
          <a:xfrm>
            <a:off x="457200" y="1078174"/>
            <a:ext cx="8229600" cy="5391638"/>
          </a:xfrm>
          <a:prstGeom prst="rect">
            <a:avLst/>
          </a:prstGeom>
        </p:spPr>
        <p:txBody>
          <a:bodyPr/>
          <a:lstStyle/>
          <a:p>
            <a:pPr marL="0" indent="0" defTabSz="896111">
              <a:spcBef>
                <a:spcPts val="0"/>
              </a:spcBef>
              <a:buSzTx/>
              <a:buNone/>
              <a:defRPr b="1" sz="2156">
                <a:solidFill>
                  <a:srgbClr val="254061"/>
                </a:solidFill>
              </a:defRPr>
            </a:pPr>
            <a:r>
              <a:t>Sends a message: You are a writer and your ideas are important.</a:t>
            </a:r>
          </a:p>
          <a:p>
            <a:pPr marL="0" indent="0" defTabSz="896111">
              <a:spcBef>
                <a:spcPts val="0"/>
              </a:spcBef>
              <a:buSzTx/>
              <a:buNone/>
              <a:defRPr sz="2156">
                <a:solidFill>
                  <a:srgbClr val="254061"/>
                </a:solidFill>
              </a:defRPr>
            </a:pPr>
            <a:r>
              <a:t>‘[the project] was about building the young people’s confidence about writing and for them to </a:t>
            </a:r>
            <a:r>
              <a:rPr u="sng"/>
              <a:t>feel</a:t>
            </a:r>
            <a:r>
              <a:t> like writers. It was important to give them an opportunity to write about what interested them, to allow them to choose their subject.’ </a:t>
            </a:r>
            <a:r>
              <a:rPr sz="1764"/>
              <a:t>(Stella Pakeman - teacher involved in Paper Nations Writers in Schools project quoted in </a:t>
            </a:r>
            <a:r>
              <a:rPr i="1" sz="1764"/>
              <a:t>NAWE Writing in Education</a:t>
            </a:r>
            <a:r>
              <a:rPr sz="1764"/>
              <a:t>, Issue 76)</a:t>
            </a:r>
            <a:endParaRPr sz="1764"/>
          </a:p>
          <a:p>
            <a:pPr marL="0" indent="0" defTabSz="896111">
              <a:spcBef>
                <a:spcPts val="0"/>
              </a:spcBef>
              <a:buSzTx/>
              <a:buNone/>
              <a:defRPr sz="2156">
                <a:solidFill>
                  <a:srgbClr val="254061"/>
                </a:solidFill>
              </a:defRPr>
            </a:pPr>
          </a:p>
          <a:p>
            <a:pPr marL="0" indent="0" defTabSz="896111">
              <a:spcBef>
                <a:spcPts val="0"/>
              </a:spcBef>
              <a:buSzTx/>
              <a:buNone/>
              <a:defRPr b="1" sz="2156">
                <a:solidFill>
                  <a:srgbClr val="254061"/>
                </a:solidFill>
              </a:defRPr>
            </a:pPr>
            <a:r>
              <a:t>Provides an opportunity to take risks with no pressure to get things right. Students of all abilities have time to find their writing confidence.</a:t>
            </a:r>
          </a:p>
          <a:p>
            <a:pPr marL="0" indent="0" defTabSz="896111">
              <a:spcBef>
                <a:spcPts val="0"/>
              </a:spcBef>
              <a:buSzTx/>
              <a:buNone/>
              <a:defRPr sz="2156">
                <a:solidFill>
                  <a:srgbClr val="254061"/>
                </a:solidFill>
              </a:defRPr>
            </a:pPr>
            <a:r>
              <a:t>‘To write well – or undertake any creative endeavour – means to take risks, to set out with only some idea of your ‘map’: to create, recreate, un-create, and co-create, to have ideas, inklings, hunches, inspirations: and to do experiments with them, learning as you go.’ </a:t>
            </a:r>
            <a:r>
              <a:rPr sz="1764"/>
              <a:t>(Caleb Parkin, </a:t>
            </a:r>
            <a:r>
              <a:rPr i="1" sz="1764"/>
              <a:t>NAWE Writing in Education</a:t>
            </a:r>
            <a:r>
              <a:rPr sz="1764"/>
              <a:t>, Issue 72)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8967" y="-1"/>
            <a:ext cx="9144001" cy="908722"/>
          </a:xfrm>
          <a:prstGeom prst="rect">
            <a:avLst/>
          </a:prstGeom>
          <a:solidFill>
            <a:srgbClr val="FDEADA"/>
          </a:solidFill>
        </p:spPr>
        <p:txBody>
          <a:bodyPr/>
          <a:lstStyle>
            <a:lvl1pPr defTabSz="896111">
              <a:defRPr b="1" sz="4312">
                <a:solidFill>
                  <a:srgbClr val="254061"/>
                </a:solidFill>
              </a:defRPr>
            </a:lvl1pPr>
          </a:lstStyle>
          <a:p>
            <a:pPr/>
            <a:r>
              <a:t>Writers notebooks in the classroom</a:t>
            </a:r>
          </a:p>
        </p:txBody>
      </p:sp>
      <p:sp>
        <p:nvSpPr>
          <p:cNvPr id="135" name="Content Placeholder 2"/>
          <p:cNvSpPr txBox="1"/>
          <p:nvPr>
            <p:ph type="body" idx="1"/>
          </p:nvPr>
        </p:nvSpPr>
        <p:spPr>
          <a:xfrm>
            <a:off x="457200" y="1196752"/>
            <a:ext cx="8229600" cy="5472608"/>
          </a:xfrm>
          <a:prstGeom prst="rect">
            <a:avLst/>
          </a:prstGeom>
        </p:spPr>
        <p:txBody>
          <a:bodyPr/>
          <a:lstStyle/>
          <a:p>
            <a:pPr marL="0" indent="0" defTabSz="841247">
              <a:lnSpc>
                <a:spcPct val="96000"/>
              </a:lnSpc>
              <a:spcBef>
                <a:spcPts val="0"/>
              </a:spcBef>
              <a:buSzTx/>
              <a:buNone/>
              <a:defRPr b="1" sz="2024">
                <a:solidFill>
                  <a:srgbClr val="254061"/>
                </a:solidFill>
              </a:defRPr>
            </a:pPr>
            <a:r>
              <a:t>Offers freedom to choose how to express yourself.</a:t>
            </a:r>
            <a:r>
              <a:rPr b="0"/>
              <a:t> </a:t>
            </a:r>
            <a:endParaRPr sz="1104"/>
          </a:p>
          <a:p>
            <a:pPr marL="0" indent="0" defTabSz="841247">
              <a:lnSpc>
                <a:spcPct val="96000"/>
              </a:lnSpc>
              <a:spcBef>
                <a:spcPts val="0"/>
              </a:spcBef>
              <a:buSzTx/>
              <a:buNone/>
              <a:defRPr sz="2024">
                <a:solidFill>
                  <a:srgbClr val="254061"/>
                </a:solidFill>
              </a:defRPr>
            </a:pPr>
            <a:r>
              <a:t>It doesn’t need to be full of </a:t>
            </a:r>
            <a:r>
              <a:rPr b="1"/>
              <a:t>writing</a:t>
            </a:r>
            <a:r>
              <a:t> and it doesn’t need to be a </a:t>
            </a:r>
            <a:r>
              <a:rPr b="1"/>
              <a:t>book</a:t>
            </a:r>
            <a:r>
              <a:t>.</a:t>
            </a:r>
            <a:endParaRPr sz="1104"/>
          </a:p>
          <a:p>
            <a:pPr marL="0" indent="0" defTabSz="841247">
              <a:lnSpc>
                <a:spcPct val="96000"/>
              </a:lnSpc>
              <a:spcBef>
                <a:spcPts val="0"/>
              </a:spcBef>
              <a:buSzTx/>
              <a:buNone/>
              <a:defRPr b="1" sz="5060">
                <a:solidFill>
                  <a:srgbClr val="254061"/>
                </a:solidFill>
              </a:defRPr>
            </a:pPr>
          </a:p>
          <a:p>
            <a:pPr marL="0" indent="0" defTabSz="841247">
              <a:lnSpc>
                <a:spcPct val="96000"/>
              </a:lnSpc>
              <a:spcBef>
                <a:spcPts val="0"/>
              </a:spcBef>
              <a:buSzTx/>
              <a:buNone/>
              <a:defRPr b="1" sz="2024">
                <a:solidFill>
                  <a:srgbClr val="254061"/>
                </a:solidFill>
              </a:defRPr>
            </a:pPr>
            <a:r>
              <a:t>Establishes a regular writing routine and habit of paying attention.  </a:t>
            </a:r>
            <a:r>
              <a:rPr b="0"/>
              <a:t>The </a:t>
            </a:r>
            <a:r>
              <a:rPr b="0" u="sng">
                <a:solidFill>
                  <a:srgbClr val="0000FF"/>
                </a:solidFill>
                <a:uFill>
                  <a:solidFill>
                    <a:srgbClr val="0000FF"/>
                  </a:solidFill>
                </a:uFill>
                <a:hlinkClick r:id="rId2" invalidUrl="" action="" tgtFrame="" tooltip="" history="1" highlightClick="0" endSnd="0"/>
              </a:rPr>
              <a:t>Free Writing Friday</a:t>
            </a:r>
            <a:r>
              <a:rPr b="0"/>
              <a:t> campaign encourages teachers to set aside time for students to write in notebooks every Friday.</a:t>
            </a:r>
            <a:endParaRPr sz="1104"/>
          </a:p>
          <a:p>
            <a:pPr marL="0" indent="0" defTabSz="841247">
              <a:lnSpc>
                <a:spcPct val="96000"/>
              </a:lnSpc>
              <a:spcBef>
                <a:spcPts val="0"/>
              </a:spcBef>
              <a:buSzTx/>
              <a:buNone/>
              <a:defRPr b="1" sz="5060">
                <a:solidFill>
                  <a:srgbClr val="254061"/>
                </a:solidFill>
              </a:defRPr>
            </a:pPr>
          </a:p>
          <a:p>
            <a:pPr marL="0" indent="0" defTabSz="841247">
              <a:lnSpc>
                <a:spcPct val="96000"/>
              </a:lnSpc>
              <a:spcBef>
                <a:spcPts val="0"/>
              </a:spcBef>
              <a:buSzTx/>
              <a:buNone/>
              <a:defRPr b="1" sz="2024">
                <a:solidFill>
                  <a:srgbClr val="254061"/>
                </a:solidFill>
              </a:defRPr>
            </a:pPr>
            <a:r>
              <a:t>Replicates and reveals the process of writers.</a:t>
            </a:r>
            <a:endParaRPr sz="1104"/>
          </a:p>
          <a:p>
            <a:pPr marL="0" indent="0" defTabSz="841247">
              <a:lnSpc>
                <a:spcPct val="96000"/>
              </a:lnSpc>
              <a:spcBef>
                <a:spcPts val="0"/>
              </a:spcBef>
              <a:buSzTx/>
              <a:buNone/>
              <a:defRPr sz="2024">
                <a:solidFill>
                  <a:srgbClr val="254061"/>
                </a:solidFill>
              </a:defRPr>
            </a:pPr>
            <a:r>
              <a:t>‘Insights into the writing life help to open a door in the mind for emergent writers of any age and encourage them to think not just about their creative habits but also where they might take them in the future. Most importantly, hearing that working writers still carry their notebooks, still experiment, still question their work, still re-draft and re-draft, is reassuring.’ </a:t>
            </a:r>
            <a:r>
              <a:rPr sz="1656"/>
              <a:t>(Paper Nations Benchmark  Consultation - </a:t>
            </a:r>
            <a:r>
              <a:rPr i="1" sz="1656"/>
              <a:t>NAWE Writing in Education</a:t>
            </a:r>
            <a:r>
              <a:rPr sz="1656"/>
              <a:t>, Issue 76</a:t>
            </a:r>
            <a:r>
              <a:rPr sz="1656">
                <a:solidFill>
                  <a:srgbClr val="000000"/>
                </a:solidFill>
              </a:rP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8967" y="-1"/>
            <a:ext cx="9144001" cy="908722"/>
          </a:xfrm>
          <a:prstGeom prst="rect">
            <a:avLst/>
          </a:prstGeom>
          <a:solidFill>
            <a:srgbClr val="FDEADA"/>
          </a:solidFill>
        </p:spPr>
        <p:txBody>
          <a:bodyPr/>
          <a:lstStyle>
            <a:lvl1pPr defTabSz="877823">
              <a:defRPr b="1" sz="4224">
                <a:solidFill>
                  <a:srgbClr val="254061"/>
                </a:solidFill>
              </a:defRPr>
            </a:lvl1pPr>
          </a:lstStyle>
          <a:p>
            <a:pPr/>
            <a:r>
              <a:t>Writer’s notebooks in the classroom</a:t>
            </a:r>
          </a:p>
        </p:txBody>
      </p:sp>
      <p:sp>
        <p:nvSpPr>
          <p:cNvPr id="138" name="Content Placeholder 2"/>
          <p:cNvSpPr txBox="1"/>
          <p:nvPr>
            <p:ph type="body" idx="1"/>
          </p:nvPr>
        </p:nvSpPr>
        <p:spPr>
          <a:xfrm>
            <a:off x="457200" y="1196752"/>
            <a:ext cx="8229600" cy="5472608"/>
          </a:xfrm>
          <a:prstGeom prst="rect">
            <a:avLst/>
          </a:prstGeom>
        </p:spPr>
        <p:txBody>
          <a:bodyPr/>
          <a:lstStyle/>
          <a:p>
            <a:pPr marL="0" indent="0">
              <a:lnSpc>
                <a:spcPct val="96000"/>
              </a:lnSpc>
              <a:spcBef>
                <a:spcPts val="0"/>
              </a:spcBef>
              <a:buSzTx/>
              <a:buNone/>
              <a:defRPr b="1" sz="2000">
                <a:solidFill>
                  <a:srgbClr val="254061"/>
                </a:solidFill>
              </a:defRPr>
            </a:pPr>
            <a:r>
              <a:t>Make it special. </a:t>
            </a:r>
            <a:endParaRPr sz="2600"/>
          </a:p>
          <a:p>
            <a:pPr marL="0" indent="0">
              <a:lnSpc>
                <a:spcPct val="96000"/>
              </a:lnSpc>
              <a:spcBef>
                <a:spcPts val="0"/>
              </a:spcBef>
              <a:buSzTx/>
              <a:buNone/>
              <a:defRPr sz="2000">
                <a:solidFill>
                  <a:srgbClr val="254061"/>
                </a:solidFill>
              </a:defRPr>
            </a:pPr>
            <a:r>
              <a:t>Use different notebooks to those normally used in school. Allow students to decorate and personalise the covers. Have a ceremony to formally present notebooks </a:t>
            </a:r>
            <a:r>
              <a:rPr sz="1600"/>
              <a:t>(see </a:t>
            </a:r>
            <a:r>
              <a:rPr sz="1600" u="sng">
                <a:solidFill>
                  <a:srgbClr val="0000FF"/>
                </a:solidFill>
                <a:uFill>
                  <a:solidFill>
                    <a:srgbClr val="0000FF"/>
                  </a:solidFill>
                </a:uFill>
                <a:hlinkClick r:id="rId2" invalidUrl="" action="" tgtFrame="" tooltip="" history="1" highlightClick="0" endSnd="0"/>
              </a:rPr>
              <a:t>Creating Classroom Environments</a:t>
            </a:r>
            <a:r>
              <a:rPr sz="1600"/>
              <a:t>).</a:t>
            </a:r>
            <a:endParaRPr b="1" sz="2100"/>
          </a:p>
          <a:p>
            <a:pPr marL="0" indent="0">
              <a:lnSpc>
                <a:spcPct val="96000"/>
              </a:lnSpc>
              <a:spcBef>
                <a:spcPts val="0"/>
              </a:spcBef>
              <a:buSzTx/>
              <a:buNone/>
              <a:defRPr b="1" sz="1300">
                <a:solidFill>
                  <a:srgbClr val="254061"/>
                </a:solidFill>
              </a:defRPr>
            </a:pPr>
          </a:p>
          <a:p>
            <a:pPr marL="0" indent="0">
              <a:lnSpc>
                <a:spcPct val="96000"/>
              </a:lnSpc>
              <a:spcBef>
                <a:spcPts val="0"/>
              </a:spcBef>
              <a:buSzTx/>
              <a:buNone/>
              <a:defRPr b="1" sz="2000">
                <a:solidFill>
                  <a:srgbClr val="254061"/>
                </a:solidFill>
              </a:defRPr>
            </a:pPr>
            <a:r>
              <a:t>Write with your students.</a:t>
            </a:r>
            <a:endParaRPr sz="2600"/>
          </a:p>
          <a:p>
            <a:pPr marL="0" indent="0">
              <a:lnSpc>
                <a:spcPct val="96000"/>
              </a:lnSpc>
              <a:spcBef>
                <a:spcPts val="0"/>
              </a:spcBef>
              <a:buSzTx/>
              <a:buNone/>
              <a:defRPr sz="2000">
                <a:solidFill>
                  <a:srgbClr val="254061"/>
                </a:solidFill>
              </a:defRPr>
            </a:pPr>
            <a:r>
              <a:t>‘Writing with the students creates a more even playing field. When I make a mistake or am not sure of something, or am trying something out, I let them know. I think that they find that reassuring. Writing with students also inspires them.’ </a:t>
            </a:r>
            <a:r>
              <a:rPr sz="1500"/>
              <a:t>(teacher/writer response to Paper Nations’ Call for Evidence - </a:t>
            </a:r>
            <a:r>
              <a:rPr i="1" sz="1500"/>
              <a:t>NAWE Writing in Education</a:t>
            </a:r>
            <a:r>
              <a:rPr sz="1500"/>
              <a:t>, Issue 76</a:t>
            </a:r>
            <a:r>
              <a:rPr sz="1500">
                <a:solidFill>
                  <a:srgbClr val="000000"/>
                </a:solidFill>
              </a:rPr>
              <a:t>)</a:t>
            </a:r>
            <a:endParaRPr b="1"/>
          </a:p>
          <a:p>
            <a:pPr marL="0" indent="0">
              <a:lnSpc>
                <a:spcPct val="96000"/>
              </a:lnSpc>
              <a:spcBef>
                <a:spcPts val="0"/>
              </a:spcBef>
              <a:buSzTx/>
              <a:buNone/>
              <a:defRPr b="1" sz="1300">
                <a:solidFill>
                  <a:srgbClr val="254061"/>
                </a:solidFill>
              </a:defRPr>
            </a:pPr>
          </a:p>
          <a:p>
            <a:pPr marL="0" indent="0">
              <a:lnSpc>
                <a:spcPct val="96000"/>
              </a:lnSpc>
              <a:spcBef>
                <a:spcPts val="0"/>
              </a:spcBef>
              <a:buSzTx/>
              <a:buNone/>
              <a:defRPr b="1" sz="2000">
                <a:solidFill>
                  <a:srgbClr val="254061"/>
                </a:solidFill>
              </a:defRPr>
            </a:pPr>
            <a:r>
              <a:t>Explain that a notebook is a place to collect ideas and things.</a:t>
            </a:r>
            <a:endParaRPr sz="2600"/>
          </a:p>
          <a:p>
            <a:pPr marL="0" indent="0">
              <a:lnSpc>
                <a:spcPct val="96000"/>
              </a:lnSpc>
              <a:spcBef>
                <a:spcPts val="0"/>
              </a:spcBef>
              <a:buSzTx/>
              <a:buNone/>
              <a:defRPr sz="2000">
                <a:solidFill>
                  <a:srgbClr val="254061"/>
                </a:solidFill>
              </a:defRPr>
            </a:pPr>
            <a:r>
              <a:t>‘If teachers stress the notebook as a diary to vent and pour out feelings, well, some boys might recoil from that idea. I have had better luck describing the notebook as a place to collect stuff: facts, stats, quips, jokes, rock lyrics, artefacts, drawings. Many boys (as well as girls) are collectors and seem to resonate with the notebook as a kind of ‘shoebox’ for collecting.’ </a:t>
            </a:r>
            <a:r>
              <a:rPr sz="1400"/>
              <a:t>(</a:t>
            </a:r>
            <a:r>
              <a:rPr sz="1400" u="sng">
                <a:solidFill>
                  <a:srgbClr val="0000FF"/>
                </a:solidFill>
                <a:uFill>
                  <a:solidFill>
                    <a:srgbClr val="0000FF"/>
                  </a:solidFill>
                </a:uFill>
                <a:hlinkClick r:id="rId3" invalidUrl="" action="" tgtFrame="" tooltip="" history="1" highlightClick="0" endSnd="0"/>
              </a:rPr>
              <a:t>Ralph Fletcher</a:t>
            </a:r>
            <a:r>
              <a:rPr sz="1400"/>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9754" y="-1"/>
            <a:ext cx="9144001" cy="836714"/>
          </a:xfrm>
          <a:prstGeom prst="rect">
            <a:avLst/>
          </a:prstGeom>
          <a:solidFill>
            <a:srgbClr val="FDEADA"/>
          </a:solidFill>
        </p:spPr>
        <p:txBody>
          <a:bodyPr/>
          <a:lstStyle>
            <a:lvl1pPr>
              <a:defRPr b="1">
                <a:solidFill>
                  <a:srgbClr val="254061"/>
                </a:solidFill>
              </a:defRPr>
            </a:lvl1pPr>
          </a:lstStyle>
          <a:p>
            <a:pPr/>
            <a:r>
              <a:t>Further Reading</a:t>
            </a:r>
          </a:p>
        </p:txBody>
      </p:sp>
      <p:sp>
        <p:nvSpPr>
          <p:cNvPr id="141" name="Content Placeholder 2"/>
          <p:cNvSpPr txBox="1"/>
          <p:nvPr>
            <p:ph type="body" idx="1"/>
          </p:nvPr>
        </p:nvSpPr>
        <p:spPr>
          <a:xfrm>
            <a:off x="457200" y="1052735"/>
            <a:ext cx="8291263" cy="5328594"/>
          </a:xfrm>
          <a:prstGeom prst="rect">
            <a:avLst/>
          </a:prstGeom>
        </p:spPr>
        <p:txBody>
          <a:bodyPr/>
          <a:lstStyle/>
          <a:p>
            <a:pPr marL="0" indent="0">
              <a:lnSpc>
                <a:spcPct val="120000"/>
              </a:lnSpc>
              <a:spcBef>
                <a:spcPts val="0"/>
              </a:spcBef>
              <a:buSzTx/>
              <a:buNone/>
              <a:defRPr sz="1600"/>
            </a:pPr>
            <a:r>
              <a:rPr u="sng">
                <a:solidFill>
                  <a:srgbClr val="0000FF"/>
                </a:solidFill>
                <a:uFill>
                  <a:solidFill>
                    <a:srgbClr val="0000FF"/>
                  </a:solidFill>
                </a:uFill>
                <a:hlinkClick r:id="rId2" invalidUrl="" action="" tgtFrame="" tooltip="" history="1" highlightClick="0" endSnd="0"/>
              </a:rPr>
              <a:t>Cressida_Cowell_Free_Writing_Friday_FAQ_v1.pdf </a:t>
            </a:r>
            <a:r>
              <a:rPr u="sng">
                <a:solidFill>
                  <a:srgbClr val="0000FF"/>
                </a:solidFill>
                <a:uFill>
                  <a:solidFill>
                    <a:srgbClr val="0000FF"/>
                  </a:solidFill>
                </a:uFill>
                <a:hlinkClick r:id="rId2" invalidUrl="" action="" tgtFrame="" tooltip="" history="1" highlightClick="0" endSnd="0"/>
              </a:rPr>
              <a:t>(literacytrust.org.uk)</a:t>
            </a:r>
            <a:endParaRPr sz="1800"/>
          </a:p>
          <a:p>
            <a:pPr marL="0" indent="0">
              <a:lnSpc>
                <a:spcPct val="120000"/>
              </a:lnSpc>
              <a:spcBef>
                <a:spcPts val="0"/>
              </a:spcBef>
              <a:buSzTx/>
              <a:buNone/>
              <a:defRPr sz="1600"/>
            </a:pPr>
            <a:r>
              <a:rPr u="sng">
                <a:solidFill>
                  <a:srgbClr val="0000FF"/>
                </a:solidFill>
                <a:uFill>
                  <a:solidFill>
                    <a:srgbClr val="0000FF"/>
                  </a:solidFill>
                </a:uFill>
                <a:hlinkClick r:id="rId3" invalidUrl="" action="" tgtFrame="" tooltip="" history="1" highlightClick="0" endSnd="0"/>
              </a:rPr>
              <a:t>Get a Notebook - Dare to Write? Library prompt</a:t>
            </a:r>
            <a:r>
              <a:t> </a:t>
            </a:r>
            <a:endParaRPr sz="1800"/>
          </a:p>
          <a:p>
            <a:pPr marL="0" indent="0">
              <a:lnSpc>
                <a:spcPct val="120000"/>
              </a:lnSpc>
              <a:spcBef>
                <a:spcPts val="0"/>
              </a:spcBef>
              <a:buSzTx/>
              <a:buNone/>
              <a:defRPr sz="1600"/>
            </a:pPr>
            <a:r>
              <a:rPr u="sng">
                <a:solidFill>
                  <a:srgbClr val="0000FF"/>
                </a:solidFill>
                <a:uFill>
                  <a:solidFill>
                    <a:srgbClr val="0000FF"/>
                  </a:solidFill>
                </a:uFill>
                <a:hlinkClick r:id="rId4" invalidUrl="" action="" tgtFrame="" tooltip="" history="1" highlightClick="0" endSnd="0"/>
              </a:rPr>
              <a:t>David Almond on his creative process from notebook to novel - YouTube</a:t>
            </a:r>
            <a:endParaRPr sz="1800"/>
          </a:p>
          <a:p>
            <a:pPr marL="0" indent="0">
              <a:lnSpc>
                <a:spcPct val="120000"/>
              </a:lnSpc>
              <a:spcBef>
                <a:spcPts val="0"/>
              </a:spcBef>
              <a:buSzTx/>
              <a:buNone/>
              <a:defRPr sz="1600"/>
            </a:pPr>
            <a:r>
              <a:rPr u="sng">
                <a:solidFill>
                  <a:srgbClr val="0000FF"/>
                </a:solidFill>
                <a:uFill>
                  <a:solidFill>
                    <a:srgbClr val="0000FF"/>
                  </a:solidFill>
                </a:uFill>
                <a:hlinkClick r:id="rId5" invalidUrl="" action="" tgtFrame="" tooltip="" history="1" highlightClick="0" endSnd="0"/>
              </a:rPr>
              <a:t>2016-18 - Paper Nations</a:t>
            </a:r>
            <a:endParaRPr sz="1800"/>
          </a:p>
          <a:p>
            <a:pPr marL="0" indent="0">
              <a:lnSpc>
                <a:spcPct val="120000"/>
              </a:lnSpc>
              <a:spcBef>
                <a:spcPts val="0"/>
              </a:spcBef>
              <a:buSzTx/>
              <a:buNone/>
              <a:defRPr sz="1600"/>
            </a:pPr>
            <a:r>
              <a:rPr u="sng">
                <a:solidFill>
                  <a:srgbClr val="0000FF"/>
                </a:solidFill>
                <a:uFill>
                  <a:solidFill>
                    <a:srgbClr val="0000FF"/>
                  </a:solidFill>
                </a:uFill>
                <a:hlinkClick r:id="rId6" invalidUrl="" action="" tgtFrame="" tooltip="" history="1" highlightClick="0" endSnd="0"/>
              </a:rPr>
              <a:t>https://www.teachstarter.com/us/blog/how-to-get-kids-writing-writers-notebook-us/</a:t>
            </a:r>
            <a:r>
              <a:t> </a:t>
            </a:r>
            <a:endParaRPr sz="1800"/>
          </a:p>
          <a:p>
            <a:pPr marL="0" indent="0">
              <a:lnSpc>
                <a:spcPct val="120000"/>
              </a:lnSpc>
              <a:spcBef>
                <a:spcPts val="0"/>
              </a:spcBef>
              <a:buSzTx/>
              <a:buNone/>
              <a:defRPr sz="1600"/>
            </a:pPr>
            <a:r>
              <a:rPr u="sng">
                <a:solidFill>
                  <a:srgbClr val="0000FF"/>
                </a:solidFill>
                <a:uFill>
                  <a:solidFill>
                    <a:srgbClr val="0000FF"/>
                  </a:solidFill>
                </a:uFill>
                <a:hlinkClick r:id="rId7" invalidUrl="" action="" tgtFrame="" tooltip="" history="1" highlightClick="0" endSnd="0"/>
              </a:rPr>
              <a:t>https://www.readingrockets.org/article/mary-amato-s-tips-keeping-writer-s-notebook</a:t>
            </a:r>
            <a:endParaRPr sz="1800"/>
          </a:p>
          <a:p>
            <a:pPr marL="0" indent="0">
              <a:lnSpc>
                <a:spcPct val="120000"/>
              </a:lnSpc>
              <a:spcBef>
                <a:spcPts val="0"/>
              </a:spcBef>
              <a:buSzTx/>
              <a:buNone/>
              <a:defRPr sz="1600"/>
            </a:pPr>
            <a:r>
              <a:rPr u="sng">
                <a:solidFill>
                  <a:srgbClr val="0000FF"/>
                </a:solidFill>
                <a:uFill>
                  <a:solidFill>
                    <a:srgbClr val="0000FF"/>
                  </a:solidFill>
                </a:uFill>
                <a:hlinkClick r:id="rId6" invalidUrl="" action="" tgtFrame="" tooltip="" history="1" highlightClick="0" endSnd="0"/>
              </a:rPr>
              <a:t>https://www.teachstarter.com/us/blog/how-to-get-kids-writing-writers-notebook-us/</a:t>
            </a:r>
            <a:endParaRPr sz="1800"/>
          </a:p>
          <a:p>
            <a:pPr marL="0" indent="0">
              <a:lnSpc>
                <a:spcPct val="120000"/>
              </a:lnSpc>
              <a:spcBef>
                <a:spcPts val="0"/>
              </a:spcBef>
              <a:buSzTx/>
              <a:buNone/>
              <a:defRPr sz="1600"/>
            </a:pPr>
            <a:r>
              <a:rPr u="sng">
                <a:solidFill>
                  <a:srgbClr val="0000FF"/>
                </a:solidFill>
                <a:uFill>
                  <a:solidFill>
                    <a:srgbClr val="0000FF"/>
                  </a:solidFill>
                </a:uFill>
                <a:hlinkClick r:id="rId8" invalidUrl="" action="" tgtFrame="" tooltip="" history="1" highlightClick="0" endSnd="0"/>
              </a:rPr>
              <a:t>https://twowritingteachers.org/category/writers-notebook</a:t>
            </a:r>
            <a:r>
              <a:rPr u="sng">
                <a:solidFill>
                  <a:srgbClr val="0000FF"/>
                </a:solidFill>
                <a:uFill>
                  <a:solidFill>
                    <a:srgbClr val="0000FF"/>
                  </a:solidFill>
                </a:uFill>
                <a:hlinkClick r:id="rId8" invalidUrl="" action="" tgtFrame="" tooltip="" history="1" highlightClick="0" endSnd="0"/>
              </a:rPr>
              <a:t>/</a:t>
            </a:r>
            <a:endParaRPr sz="1800"/>
          </a:p>
          <a:p>
            <a:pPr marL="0" indent="0">
              <a:lnSpc>
                <a:spcPct val="120000"/>
              </a:lnSpc>
              <a:spcBef>
                <a:spcPts val="0"/>
              </a:spcBef>
              <a:buSzTx/>
              <a:buNone/>
              <a:defRPr sz="1600"/>
            </a:pPr>
            <a:r>
              <a:rPr u="sng">
                <a:solidFill>
                  <a:srgbClr val="0000FF"/>
                </a:solidFill>
                <a:uFill>
                  <a:solidFill>
                    <a:srgbClr val="0000FF"/>
                  </a:solidFill>
                </a:uFill>
                <a:hlinkClick r:id="rId9" invalidUrl="" action="" tgtFrame="" tooltip="" history="1" highlightClick="0" endSnd="0"/>
              </a:rPr>
              <a:t>https://motivatetolearn.blogspot.com/2013/01/a-writers-notebook-truly-wonderful-thing.html</a:t>
            </a:r>
            <a:r>
              <a:t> </a:t>
            </a:r>
            <a:endParaRPr sz="2900"/>
          </a:p>
          <a:p>
            <a:pPr marL="0" indent="0">
              <a:lnSpc>
                <a:spcPct val="120000"/>
              </a:lnSpc>
              <a:spcBef>
                <a:spcPts val="0"/>
              </a:spcBef>
              <a:buSzTx/>
              <a:buNone/>
              <a:defRPr sz="1600"/>
            </a:pPr>
            <a:r>
              <a:rPr u="sng">
                <a:solidFill>
                  <a:srgbClr val="0000FF"/>
                </a:solidFill>
                <a:uFill>
                  <a:solidFill>
                    <a:srgbClr val="0000FF"/>
                  </a:solidFill>
                </a:uFill>
                <a:hlinkClick r:id="rId10" invalidUrl="" action="" tgtFrame="" tooltip="" history="1" highlightClick="0" endSnd="0"/>
              </a:rPr>
              <a:t>Writers in Schools :: National Association of Writers in Education :: (nawe.co.uk</a:t>
            </a:r>
            <a:r>
              <a:rPr u="sng">
                <a:solidFill>
                  <a:srgbClr val="0000FF"/>
                </a:solidFill>
                <a:uFill>
                  <a:solidFill>
                    <a:srgbClr val="0000FF"/>
                  </a:solidFill>
                </a:uFill>
                <a:hlinkClick r:id="rId10" invalidUrl="" action="" tgtFrame="" tooltip="" history="1" highlightClick="0" endSnd="0"/>
              </a:rPr>
              <a:t>)</a:t>
            </a:r>
            <a:endParaRPr sz="1800"/>
          </a:p>
          <a:p>
            <a:pPr marL="0" indent="0">
              <a:lnSpc>
                <a:spcPct val="120000"/>
              </a:lnSpc>
              <a:spcBef>
                <a:spcPts val="0"/>
              </a:spcBef>
              <a:buSzTx/>
              <a:buNone/>
              <a:defRPr sz="1600">
                <a:solidFill>
                  <a:srgbClr val="254061"/>
                </a:solidFill>
              </a:defRPr>
            </a:pPr>
            <a:r>
              <a:rPr u="sng">
                <a:solidFill>
                  <a:srgbClr val="0000FF"/>
                </a:solidFill>
                <a:uFill>
                  <a:solidFill>
                    <a:srgbClr val="0000FF"/>
                  </a:solidFill>
                </a:uFill>
                <a:hlinkClick r:id="rId11" invalidUrl="" action="" tgtFrame="" tooltip="" history="1" highlightClick="0" endSnd="0"/>
              </a:rPr>
              <a:t>Teachers as Writers :: National Association of Writers in Education :: (nawe.co.uk</a:t>
            </a:r>
            <a:r>
              <a:rPr u="sng">
                <a:solidFill>
                  <a:srgbClr val="0000FF"/>
                </a:solidFill>
                <a:uFill>
                  <a:solidFill>
                    <a:srgbClr val="0000FF"/>
                  </a:solidFill>
                </a:uFill>
                <a:hlinkClick r:id="rId11" invalidUrl="" action="" tgtFrame="" tooltip="" history="1" highlightClick="0" endSnd="0"/>
              </a:rPr>
              <a:t>)</a:t>
            </a:r>
            <a:endParaRPr sz="1800"/>
          </a:p>
          <a:p>
            <a:pPr marL="0" indent="0">
              <a:lnSpc>
                <a:spcPct val="120000"/>
              </a:lnSpc>
              <a:spcBef>
                <a:spcPts val="0"/>
              </a:spcBef>
              <a:buSzTx/>
              <a:buNone/>
              <a:defRPr sz="1800"/>
            </a:pPr>
          </a:p>
          <a:p>
            <a:pPr marL="0" indent="0">
              <a:lnSpc>
                <a:spcPct val="120000"/>
              </a:lnSpc>
              <a:spcBef>
                <a:spcPts val="0"/>
              </a:spcBef>
              <a:buSzTx/>
              <a:buNone/>
              <a:defRPr sz="1600"/>
            </a:pPr>
            <a:r>
              <a:t>For examples of writers notebooks see </a:t>
            </a:r>
            <a:r>
              <a:rPr u="sng">
                <a:solidFill>
                  <a:srgbClr val="0000FF"/>
                </a:solidFill>
                <a:uFill>
                  <a:solidFill>
                    <a:srgbClr val="0000FF"/>
                  </a:solidFill>
                </a:uFill>
                <a:hlinkClick r:id="rId12" invalidUrl="" action="" tgtFrame="" tooltip="" history="1" highlightClick="0" endSnd="0"/>
              </a:rPr>
              <a:t>Sharing Our Notebooks (amylv.com)</a:t>
            </a:r>
            <a:r>
              <a:rPr u="sng"/>
              <a:t> </a:t>
            </a:r>
            <a:r>
              <a:t>and </a:t>
            </a:r>
            <a:r>
              <a:rPr u="sng">
                <a:solidFill>
                  <a:srgbClr val="0000FF"/>
                </a:solidFill>
                <a:uFill>
                  <a:solidFill>
                    <a:srgbClr val="0000FF"/>
                  </a:solidFill>
                </a:uFill>
                <a:hlinkClick r:id="rId13" invalidUrl="" action="" tgtFrame="" tooltip="" history="1" highlightClick="0" endSnd="0"/>
              </a:rPr>
              <a:t>https://blog.pencils.com/famous-notebook-users/</a:t>
            </a:r>
            <a: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0" name="Content Placeholder 2"/>
          <p:cNvSpPr txBox="1"/>
          <p:nvPr>
            <p:ph type="body" idx="4294967295"/>
          </p:nvPr>
        </p:nvSpPr>
        <p:spPr>
          <a:xfrm>
            <a:off x="791367" y="692696"/>
            <a:ext cx="7561265" cy="5364362"/>
          </a:xfrm>
          <a:prstGeom prst="rect">
            <a:avLst/>
          </a:prstGeom>
          <a:solidFill>
            <a:srgbClr val="FFFFFF"/>
          </a:solidFill>
          <a:ln w="25400">
            <a:solidFill>
              <a:srgbClr val="254061"/>
            </a:solidFill>
            <a:round/>
          </a:ln>
        </p:spPr>
        <p:txBody>
          <a:bodyPr/>
          <a:lstStyle/>
          <a:p>
            <a:pPr marL="0" indent="0" algn="ctr" defTabSz="795527">
              <a:lnSpc>
                <a:spcPct val="96000"/>
              </a:lnSpc>
              <a:spcBef>
                <a:spcPts val="0"/>
              </a:spcBef>
              <a:buSzTx/>
              <a:buNone/>
              <a:defRPr b="1" sz="2088">
                <a:solidFill>
                  <a:srgbClr val="254061"/>
                </a:solidFill>
              </a:defRPr>
            </a:pPr>
            <a:r>
              <a:t>The notebook is a seed bed, a treasure chest, a playground, a menagerie, a cabinet of curiosities</a:t>
            </a:r>
            <a:endParaRPr sz="6437"/>
          </a:p>
          <a:p>
            <a:pPr marL="0" indent="0" defTabSz="795527">
              <a:lnSpc>
                <a:spcPct val="96000"/>
              </a:lnSpc>
              <a:spcBef>
                <a:spcPts val="0"/>
              </a:spcBef>
              <a:buSzTx/>
              <a:buNone/>
              <a:defRPr sz="6437">
                <a:solidFill>
                  <a:srgbClr val="254061"/>
                </a:solidFill>
              </a:defRPr>
            </a:pPr>
          </a:p>
          <a:p>
            <a:pPr marL="0" indent="0" defTabSz="795527">
              <a:lnSpc>
                <a:spcPct val="96000"/>
              </a:lnSpc>
              <a:spcBef>
                <a:spcPts val="0"/>
              </a:spcBef>
              <a:buSzTx/>
              <a:buNone/>
              <a:defRPr sz="2088">
                <a:solidFill>
                  <a:srgbClr val="254061"/>
                </a:solidFill>
              </a:defRPr>
            </a:pPr>
            <a:r>
              <a:t>The notebook is just for you. You can write in privacy and secrecy and discover the multitude of strange and wonderful stories that come from your own extraordinary imagination. You may discover a story that you really do want to organise, to share with others, to make public. If you do, that’s wonderful. That’s how I work. I experiment in my notebook, then go on to create something I want to make public. But I keep on scribbling and doodling. The beautiful messy notebook is at the heart of all my work. Most of it is never seen by anyone but myself.</a:t>
            </a:r>
            <a:endParaRPr sz="870"/>
          </a:p>
          <a:p>
            <a:pPr marL="0" indent="0" defTabSz="795527">
              <a:lnSpc>
                <a:spcPct val="96000"/>
              </a:lnSpc>
              <a:spcBef>
                <a:spcPts val="0"/>
              </a:spcBef>
              <a:buSzTx/>
              <a:buNone/>
              <a:defRPr sz="3306">
                <a:solidFill>
                  <a:srgbClr val="254061"/>
                </a:solidFill>
              </a:defRPr>
            </a:pPr>
          </a:p>
          <a:p>
            <a:pPr marL="0" indent="0" defTabSz="795527">
              <a:lnSpc>
                <a:spcPct val="96000"/>
              </a:lnSpc>
              <a:spcBef>
                <a:spcPts val="0"/>
              </a:spcBef>
              <a:buSzTx/>
              <a:buNone/>
              <a:defRPr sz="1479">
                <a:solidFill>
                  <a:srgbClr val="254061"/>
                </a:solidFill>
              </a:defRPr>
            </a:pPr>
            <a:r>
              <a:t>David Almond (from </a:t>
            </a:r>
            <a:r>
              <a:rPr u="sng">
                <a:solidFill>
                  <a:srgbClr val="0000FF"/>
                </a:solidFill>
                <a:uFill>
                  <a:solidFill>
                    <a:srgbClr val="0000FF"/>
                  </a:solidFill>
                </a:uFill>
                <a:hlinkClick r:id="rId3" invalidUrl="" action="" tgtFrame="" tooltip="" history="1" highlightClick="0" endSnd="0"/>
              </a:rPr>
              <a:t>Dare to Write?</a:t>
            </a:r>
            <a:r>
              <a: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Title 1"/>
          <p:cNvSpPr txBox="1"/>
          <p:nvPr>
            <p:ph type="title"/>
          </p:nvPr>
        </p:nvSpPr>
        <p:spPr>
          <a:xfrm>
            <a:off x="457200" y="274638"/>
            <a:ext cx="8229600" cy="778099"/>
          </a:xfrm>
          <a:prstGeom prst="rect">
            <a:avLst/>
          </a:prstGeom>
        </p:spPr>
        <p:txBody>
          <a:bodyPr/>
          <a:lstStyle>
            <a:lvl1pPr algn="l">
              <a:defRPr b="1" sz="2600">
                <a:solidFill>
                  <a:srgbClr val="254061"/>
                </a:solidFill>
              </a:defRPr>
            </a:lvl1pPr>
          </a:lstStyle>
          <a:p>
            <a:pPr/>
            <a:r>
              <a:t>There are no rules about what it should contain</a:t>
            </a:r>
          </a:p>
        </p:txBody>
      </p:sp>
      <p:pic>
        <p:nvPicPr>
          <p:cNvPr id="103" name="Picture 3" descr="Picture 3"/>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4" name="Content Placeholder 2"/>
          <p:cNvSpPr txBox="1"/>
          <p:nvPr>
            <p:ph type="body" idx="1"/>
          </p:nvPr>
        </p:nvSpPr>
        <p:spPr>
          <a:xfrm>
            <a:off x="827583" y="908719"/>
            <a:ext cx="7416825" cy="5040562"/>
          </a:xfrm>
          <a:prstGeom prst="rect">
            <a:avLst/>
          </a:prstGeom>
          <a:solidFill>
            <a:srgbClr val="FFFFFF"/>
          </a:solidFill>
          <a:ln w="25400">
            <a:solidFill>
              <a:schemeClr val="accent1"/>
            </a:solidFill>
            <a:round/>
          </a:ln>
        </p:spPr>
        <p:txBody>
          <a:bodyPr/>
          <a:lstStyle/>
          <a:p>
            <a:pPr marL="0" indent="0" defTabSz="877823">
              <a:lnSpc>
                <a:spcPct val="90000"/>
              </a:lnSpc>
              <a:spcBef>
                <a:spcPts val="0"/>
              </a:spcBef>
              <a:buSzTx/>
              <a:buNone/>
              <a:defRPr sz="1152">
                <a:ln w="9525" cap="flat">
                  <a:solidFill>
                    <a:srgbClr val="254061"/>
                  </a:solidFill>
                  <a:prstDash val="solid"/>
                  <a:round/>
                </a:ln>
                <a:solidFill>
                  <a:srgbClr val="254061"/>
                </a:solidFill>
              </a:defRPr>
            </a:pPr>
          </a:p>
          <a:p>
            <a:pPr marL="0" indent="0" defTabSz="877823">
              <a:lnSpc>
                <a:spcPct val="90000"/>
              </a:lnSpc>
              <a:spcBef>
                <a:spcPts val="0"/>
              </a:spcBef>
              <a:buSzTx/>
              <a:buNone/>
              <a:defRPr sz="3072">
                <a:solidFill>
                  <a:srgbClr val="254061"/>
                </a:solidFill>
              </a:defRPr>
            </a:pPr>
            <a:r>
              <a:t>Recipes have made their way onto the margins, measurements of flour and sugar. Elsewhere, I see that I’ve taken notes on a too-good-to-resist conversation overheard at a café, a very promising and surreal row which included the rather wonderful line: “If you don’t get your ears done soon, I’m going to have to start writing you letters.”</a:t>
            </a:r>
          </a:p>
          <a:p>
            <a:pPr marL="0" indent="0" defTabSz="877823">
              <a:lnSpc>
                <a:spcPct val="90000"/>
              </a:lnSpc>
              <a:spcBef>
                <a:spcPts val="0"/>
              </a:spcBef>
              <a:buSzTx/>
              <a:buNone/>
              <a:defRPr sz="1824"/>
            </a:pPr>
          </a:p>
          <a:p>
            <a:pPr marL="0" indent="0" defTabSz="877823">
              <a:lnSpc>
                <a:spcPct val="90000"/>
              </a:lnSpc>
              <a:spcBef>
                <a:spcPts val="0"/>
              </a:spcBef>
              <a:buSzTx/>
              <a:buNone/>
              <a:defRPr sz="1824"/>
            </a:pPr>
          </a:p>
          <a:p>
            <a:pPr marL="0" indent="0" defTabSz="877823">
              <a:lnSpc>
                <a:spcPct val="90000"/>
              </a:lnSpc>
              <a:spcBef>
                <a:spcPts val="0"/>
              </a:spcBef>
              <a:buSzTx/>
              <a:buNone/>
              <a:defRPr sz="1824"/>
            </a:pPr>
            <a:r>
              <a:t>Danielle McLaughlin (</a:t>
            </a:r>
            <a:r>
              <a:rPr u="sng">
                <a:solidFill>
                  <a:srgbClr val="0000FF"/>
                </a:solidFill>
                <a:uFill>
                  <a:solidFill>
                    <a:srgbClr val="0000FF"/>
                  </a:solidFill>
                </a:uFill>
                <a:hlinkClick r:id="rId3" invalidUrl="" action="" tgtFrame="" tooltip="" history="1" highlightClick="0" endSnd="0"/>
              </a:rPr>
              <a:t>https://lithub.com/what-really-goes-on-in-a-writers-notebook</a:t>
            </a: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7" name="Rectangle 3"/>
          <p:cNvSpPr/>
          <p:nvPr/>
        </p:nvSpPr>
        <p:spPr>
          <a:xfrm>
            <a:off x="-14953" y="5651841"/>
            <a:ext cx="9173906" cy="9804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254061"/>
                </a:solidFill>
              </a:defRPr>
            </a:pPr>
            <a:r>
              <a:t>The notebooks in which Proust hand-wrote </a:t>
            </a:r>
            <a:r>
              <a:rPr i="1"/>
              <a:t>In Search of Lost Time </a:t>
            </a:r>
            <a:r>
              <a:t>(Credit: SP Books) (</a:t>
            </a:r>
            <a:r>
              <a:rPr u="sng">
                <a:solidFill>
                  <a:srgbClr val="0000FF"/>
                </a:solidFill>
                <a:uFill>
                  <a:solidFill>
                    <a:srgbClr val="0000FF"/>
                  </a:solidFill>
                </a:uFill>
                <a:hlinkClick r:id="rId3" invalidUrl="" action="" tgtFrame="" tooltip="" history="1" highlightClick="0" endSnd="0"/>
              </a:rPr>
              <a:t>Surprising secrets of writers first book drafts</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9" name="Picture 2" descr="Picture 2"/>
          <p:cNvPicPr>
            <a:picLocks noChangeAspect="1"/>
          </p:cNvPicPr>
          <p:nvPr/>
        </p:nvPicPr>
        <p:blipFill>
          <a:blip r:embed="rId2">
            <a:extLst/>
          </a:blip>
          <a:stretch>
            <a:fillRect/>
          </a:stretch>
        </p:blipFill>
        <p:spPr>
          <a:xfrm>
            <a:off x="0" y="0"/>
            <a:ext cx="9144000" cy="5301208"/>
          </a:xfrm>
          <a:prstGeom prst="rect">
            <a:avLst/>
          </a:prstGeom>
          <a:ln>
            <a:solidFill>
              <a:srgbClr val="254061"/>
            </a:solidFill>
            <a:miter/>
          </a:ln>
        </p:spPr>
      </p:pic>
      <p:sp>
        <p:nvSpPr>
          <p:cNvPr id="110" name="TextBox 6"/>
          <p:cNvSpPr txBox="1"/>
          <p:nvPr/>
        </p:nvSpPr>
        <p:spPr>
          <a:xfrm>
            <a:off x="0" y="5445223"/>
            <a:ext cx="9144000" cy="141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200">
                <a:solidFill>
                  <a:srgbClr val="254061"/>
                </a:solidFill>
              </a:defRPr>
            </a:pPr>
            <a:r>
              <a:t>Mark Twain carried a notebook to record notes, addresses, personal errands, and ideas. In 1884, he filled seven pages with a list of potential characters. (</a:t>
            </a:r>
            <a:r>
              <a:rPr u="sng">
                <a:solidFill>
                  <a:srgbClr val="0000FF"/>
                </a:solidFill>
                <a:uFill>
                  <a:solidFill>
                    <a:srgbClr val="0000FF"/>
                  </a:solidFill>
                </a:uFill>
                <a:hlinkClick r:id="rId3" invalidUrl="" action="" tgtFrame="" tooltip="" history="1" highlightClick="0" endSnd="0"/>
              </a:rPr>
              <a:t>https://bancroft.berkeley.edu/Exhibits/mtatplay/literarymischief/.html</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Content Placeholder 4" descr="Content Placeholder 4"/>
          <p:cNvPicPr>
            <a:picLocks noChangeAspect="1"/>
          </p:cNvPicPr>
          <p:nvPr/>
        </p:nvPicPr>
        <p:blipFill>
          <a:blip r:embed="rId2">
            <a:extLst/>
          </a:blip>
          <a:stretch>
            <a:fillRect/>
          </a:stretch>
        </p:blipFill>
        <p:spPr>
          <a:xfrm>
            <a:off x="0" y="0"/>
            <a:ext cx="5004049" cy="6858000"/>
          </a:xfrm>
          <a:prstGeom prst="rect">
            <a:avLst/>
          </a:prstGeom>
          <a:ln w="12700">
            <a:miter lim="400000"/>
          </a:ln>
        </p:spPr>
      </p:pic>
      <p:sp>
        <p:nvSpPr>
          <p:cNvPr id="113" name="TextBox 6"/>
          <p:cNvSpPr txBox="1"/>
          <p:nvPr/>
        </p:nvSpPr>
        <p:spPr>
          <a:xfrm>
            <a:off x="5508103" y="548679"/>
            <a:ext cx="3312369" cy="5869941"/>
          </a:xfrm>
          <a:prstGeom prst="rect">
            <a:avLst/>
          </a:prstGeom>
          <a:solidFill>
            <a:srgbClr val="FDEADA"/>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254061"/>
                </a:solidFill>
              </a:defRPr>
            </a:pPr>
            <a:r>
              <a:t>‘I was writing quite a long rhyming poem about a place I went to in Uganda in 2019. This is a page of words I wanted to use and any rhymes I could think of – lots of these ended up in the final poem, and lots didn’t. I kept adding to the page every time I worked on the poem.’</a:t>
            </a:r>
          </a:p>
          <a:p>
            <a:pPr/>
          </a:p>
          <a:p>
            <a:pPr>
              <a:defRPr sz="2400">
                <a:solidFill>
                  <a:srgbClr val="254061"/>
                </a:solidFill>
              </a:defRPr>
            </a:pPr>
            <a:r>
              <a:t>Hilary Elder</a:t>
            </a:r>
          </a:p>
          <a:p>
            <a:pPr>
              <a:defRPr>
                <a:solidFill>
                  <a:srgbClr val="254061"/>
                </a:solidFill>
              </a:defRPr>
            </a:pPr>
          </a:p>
          <a:p>
            <a:pPr>
              <a:defRPr>
                <a:solidFill>
                  <a:srgbClr val="254061"/>
                </a:solidFill>
              </a:defRPr>
            </a:pPr>
            <a:r>
              <a:t>(</a:t>
            </a:r>
            <a:r>
              <a:rPr u="sng">
                <a:solidFill>
                  <a:srgbClr val="0000FF"/>
                </a:solidFill>
                <a:uFill>
                  <a:solidFill>
                    <a:srgbClr val="0000FF"/>
                  </a:solidFill>
                </a:uFill>
                <a:hlinkClick r:id="rId3" invalidUrl="" action="" tgtFrame="" tooltip="" history="1" highlightClick="0" endSnd="0"/>
              </a:rPr>
              <a:t>Hilary Elder</a:t>
            </a:r>
            <a: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Picture 4" descr="Picture 4"/>
          <p:cNvPicPr>
            <a:picLocks noChangeAspect="1"/>
          </p:cNvPicPr>
          <p:nvPr/>
        </p:nvPicPr>
        <p:blipFill>
          <a:blip r:embed="rId2">
            <a:extLst/>
          </a:blip>
          <a:stretch>
            <a:fillRect/>
          </a:stretch>
        </p:blipFill>
        <p:spPr>
          <a:xfrm>
            <a:off x="3404920" y="3392994"/>
            <a:ext cx="2355595" cy="2775794"/>
          </a:xfrm>
          <a:prstGeom prst="rect">
            <a:avLst/>
          </a:prstGeom>
          <a:ln w="12700">
            <a:miter lim="400000"/>
          </a:ln>
        </p:spPr>
      </p:pic>
      <p:sp>
        <p:nvSpPr>
          <p:cNvPr id="116" name="TextBox 5"/>
          <p:cNvSpPr txBox="1"/>
          <p:nvPr/>
        </p:nvSpPr>
        <p:spPr>
          <a:xfrm>
            <a:off x="6030613" y="1453252"/>
            <a:ext cx="2782694" cy="3914141"/>
          </a:xfrm>
          <a:prstGeom prst="rect">
            <a:avLst/>
          </a:prstGeom>
          <a:solidFill>
            <a:srgbClr val="FDEADA"/>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254061"/>
                </a:solidFill>
              </a:defRPr>
            </a:pPr>
            <a:r>
              <a:t>Bonnie Meekums uses the notepad and voice recorder on her phone to make notes when she’s out walking, as well as a traditional notebook. </a:t>
            </a:r>
          </a:p>
          <a:p>
            <a:pPr>
              <a:defRPr sz="2400">
                <a:solidFill>
                  <a:srgbClr val="254061"/>
                </a:solidFill>
              </a:defRPr>
            </a:pPr>
          </a:p>
          <a:p>
            <a:pPr>
              <a:defRPr>
                <a:solidFill>
                  <a:srgbClr val="254061"/>
                </a:solidFill>
              </a:defRPr>
            </a:pPr>
            <a:r>
              <a:t>(</a:t>
            </a:r>
            <a:r>
              <a:rPr u="sng">
                <a:solidFill>
                  <a:srgbClr val="0000FF"/>
                </a:solidFill>
                <a:uFill>
                  <a:solidFill>
                    <a:srgbClr val="0000FF"/>
                  </a:solidFill>
                </a:uFill>
                <a:hlinkClick r:id="rId3" invalidUrl="" action="" tgtFrame="" tooltip="" history="1" highlightClick="0" endSnd="0"/>
              </a:rPr>
              <a:t>Bonnie Meekums</a:t>
            </a:r>
            <a:r>
              <a:t>)</a:t>
            </a:r>
          </a:p>
        </p:txBody>
      </p:sp>
      <p:pic>
        <p:nvPicPr>
          <p:cNvPr id="117" name="Picture 2" descr="Picture 2"/>
          <p:cNvPicPr>
            <a:picLocks noChangeAspect="1"/>
          </p:cNvPicPr>
          <p:nvPr/>
        </p:nvPicPr>
        <p:blipFill>
          <a:blip r:embed="rId4">
            <a:extLst/>
          </a:blip>
          <a:stretch>
            <a:fillRect/>
          </a:stretch>
        </p:blipFill>
        <p:spPr>
          <a:xfrm>
            <a:off x="386961" y="584680"/>
            <a:ext cx="2952329" cy="5616626"/>
          </a:xfrm>
          <a:prstGeom prst="rect">
            <a:avLst/>
          </a:prstGeom>
          <a:ln w="12700">
            <a:miter lim="400000"/>
          </a:ln>
        </p:spPr>
      </p:pic>
      <p:pic>
        <p:nvPicPr>
          <p:cNvPr id="118" name="Picture 2" descr="Picture 2"/>
          <p:cNvPicPr>
            <a:picLocks noChangeAspect="1"/>
          </p:cNvPicPr>
          <p:nvPr/>
        </p:nvPicPr>
        <p:blipFill>
          <a:blip r:embed="rId5">
            <a:extLst/>
          </a:blip>
          <a:srcRect l="0" t="6677" r="0" b="0"/>
          <a:stretch>
            <a:fillRect/>
          </a:stretch>
        </p:blipFill>
        <p:spPr>
          <a:xfrm>
            <a:off x="3404920" y="657546"/>
            <a:ext cx="2355595" cy="26208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Content Placeholder 2"/>
          <p:cNvSpPr txBox="1"/>
          <p:nvPr>
            <p:ph type="body" idx="1"/>
          </p:nvPr>
        </p:nvSpPr>
        <p:spPr>
          <a:xfrm>
            <a:off x="457200" y="1600200"/>
            <a:ext cx="8229600" cy="4525963"/>
          </a:xfrm>
          <a:prstGeom prst="rect">
            <a:avLst/>
          </a:prstGeom>
        </p:spPr>
        <p:txBody>
          <a:bodyPr/>
          <a:lstStyle/>
          <a:p>
            <a:pPr marL="0" indent="0">
              <a:buSzTx/>
              <a:buNone/>
            </a:pPr>
            <a:br/>
          </a:p>
          <a:p>
            <a:pPr marL="0" indent="0">
              <a:buSzTx/>
              <a:buNone/>
            </a:pPr>
            <a:br/>
          </a:p>
        </p:txBody>
      </p:sp>
      <p:pic>
        <p:nvPicPr>
          <p:cNvPr id="121" name="Picture 3" descr="Picture 3"/>
          <p:cNvPicPr>
            <a:picLocks noChangeAspect="1"/>
          </p:cNvPicPr>
          <p:nvPr/>
        </p:nvPicPr>
        <p:blipFill>
          <a:blip r:embed="rId2">
            <a:extLst/>
          </a:blip>
          <a:stretch>
            <a:fillRect/>
          </a:stretch>
        </p:blipFill>
        <p:spPr>
          <a:xfrm rot="16200000">
            <a:off x="-621354" y="621351"/>
            <a:ext cx="5814709" cy="4572000"/>
          </a:xfrm>
          <a:prstGeom prst="rect">
            <a:avLst/>
          </a:prstGeom>
          <a:ln w="12700">
            <a:miter lim="400000"/>
          </a:ln>
        </p:spPr>
      </p:pic>
      <p:pic>
        <p:nvPicPr>
          <p:cNvPr id="122" name="Picture 4" descr="Picture 4"/>
          <p:cNvPicPr>
            <a:picLocks noChangeAspect="1"/>
          </p:cNvPicPr>
          <p:nvPr/>
        </p:nvPicPr>
        <p:blipFill>
          <a:blip r:embed="rId3">
            <a:extLst/>
          </a:blip>
          <a:stretch>
            <a:fillRect/>
          </a:stretch>
        </p:blipFill>
        <p:spPr>
          <a:xfrm rot="16200000">
            <a:off x="3950646" y="621353"/>
            <a:ext cx="5814708" cy="4572001"/>
          </a:xfrm>
          <a:prstGeom prst="rect">
            <a:avLst/>
          </a:prstGeom>
          <a:ln w="12700">
            <a:miter lim="400000"/>
          </a:ln>
        </p:spPr>
      </p:pic>
      <p:sp>
        <p:nvSpPr>
          <p:cNvPr id="123" name="TextBox 5"/>
          <p:cNvSpPr txBox="1"/>
          <p:nvPr/>
        </p:nvSpPr>
        <p:spPr>
          <a:xfrm>
            <a:off x="-1430" y="5798034"/>
            <a:ext cx="9144001" cy="12852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sz="800">
                <a:solidFill>
                  <a:srgbClr val="254061"/>
                </a:solidFill>
              </a:defRPr>
            </a:pPr>
          </a:p>
          <a:p>
            <a:pPr>
              <a:defRPr sz="2400">
                <a:solidFill>
                  <a:srgbClr val="254061"/>
                </a:solidFill>
              </a:defRPr>
            </a:pPr>
            <a:r>
              <a:t>From my notebooks. Exploring and listing interests/experiences to use in my writing.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xfrm>
            <a:off x="0" y="0"/>
            <a:ext cx="9144000" cy="922113"/>
          </a:xfrm>
          <a:prstGeom prst="rect">
            <a:avLst/>
          </a:prstGeom>
          <a:solidFill>
            <a:srgbClr val="FDEADA"/>
          </a:solidFill>
        </p:spPr>
        <p:txBody>
          <a:bodyPr/>
          <a:lstStyle>
            <a:lvl1pPr>
              <a:defRPr b="1">
                <a:solidFill>
                  <a:srgbClr val="254061"/>
                </a:solidFill>
              </a:defRPr>
            </a:lvl1pPr>
          </a:lstStyle>
          <a:p>
            <a:pPr/>
            <a:r>
              <a:t>Notebook Writing Prompts</a:t>
            </a:r>
          </a:p>
        </p:txBody>
      </p:sp>
      <p:sp>
        <p:nvSpPr>
          <p:cNvPr id="126" name="Content Placeholder 2"/>
          <p:cNvSpPr txBox="1"/>
          <p:nvPr>
            <p:ph type="body" idx="1"/>
          </p:nvPr>
        </p:nvSpPr>
        <p:spPr>
          <a:xfrm>
            <a:off x="443553" y="1171795"/>
            <a:ext cx="8229601" cy="5544618"/>
          </a:xfrm>
          <a:prstGeom prst="rect">
            <a:avLst/>
          </a:prstGeom>
        </p:spPr>
        <p:txBody>
          <a:bodyPr/>
          <a:lstStyle/>
          <a:p>
            <a:pPr marL="0" indent="0">
              <a:lnSpc>
                <a:spcPct val="80000"/>
              </a:lnSpc>
              <a:spcBef>
                <a:spcPts val="100"/>
              </a:spcBef>
              <a:buSzTx/>
              <a:buNone/>
              <a:defRPr sz="800">
                <a:solidFill>
                  <a:srgbClr val="254061"/>
                </a:solidFill>
              </a:defRPr>
            </a:pPr>
          </a:p>
          <a:p>
            <a:pPr marL="0" indent="0" algn="ctr">
              <a:lnSpc>
                <a:spcPct val="96000"/>
              </a:lnSpc>
              <a:spcBef>
                <a:spcPts val="0"/>
              </a:spcBef>
              <a:buSzTx/>
              <a:buNone/>
              <a:defRPr b="1" sz="2000">
                <a:solidFill>
                  <a:srgbClr val="254061"/>
                </a:solidFill>
              </a:defRPr>
            </a:pPr>
            <a:r>
              <a:t>‘I focus on offering lots of choice within a set structure. I also try to make writing seem messy and doodle-y, and fun.’ </a:t>
            </a:r>
            <a:r>
              <a:rPr b="0" sz="1600"/>
              <a:t>(writer response to Paper Nations Call for Evidence - </a:t>
            </a:r>
            <a:r>
              <a:rPr b="0" i="1" sz="1600"/>
              <a:t>NAWE Writing in Education</a:t>
            </a:r>
            <a:r>
              <a:rPr b="0" sz="1600"/>
              <a:t>, Issue 76</a:t>
            </a:r>
            <a:r>
              <a:rPr b="0" sz="1600">
                <a:solidFill>
                  <a:srgbClr val="000000"/>
                </a:solidFill>
              </a:rPr>
              <a:t>)</a:t>
            </a:r>
            <a:endParaRPr sz="6400"/>
          </a:p>
          <a:p>
            <a:pPr marL="0" indent="0" algn="ctr">
              <a:lnSpc>
                <a:spcPct val="96000"/>
              </a:lnSpc>
              <a:spcBef>
                <a:spcPts val="0"/>
              </a:spcBef>
              <a:buSzTx/>
              <a:buNone/>
              <a:defRPr b="1" sz="4400">
                <a:solidFill>
                  <a:srgbClr val="254061"/>
                </a:solidFill>
              </a:defRPr>
            </a:pPr>
          </a:p>
          <a:p>
            <a:pPr>
              <a:lnSpc>
                <a:spcPct val="96000"/>
              </a:lnSpc>
              <a:spcBef>
                <a:spcPts val="0"/>
              </a:spcBef>
              <a:defRPr b="1" sz="2000">
                <a:solidFill>
                  <a:srgbClr val="254061"/>
                </a:solidFill>
              </a:defRPr>
            </a:pPr>
            <a:r>
              <a:t>Don’t</a:t>
            </a:r>
            <a:r>
              <a:rPr b="0"/>
              <a:t> use a prompt. Spend time with your notebook without plans or instructions.</a:t>
            </a:r>
            <a:endParaRPr sz="800"/>
          </a:p>
          <a:p>
            <a:pPr>
              <a:lnSpc>
                <a:spcPct val="96000"/>
              </a:lnSpc>
              <a:spcBef>
                <a:spcPts val="0"/>
              </a:spcBef>
              <a:defRPr sz="2000">
                <a:solidFill>
                  <a:srgbClr val="254061"/>
                </a:solidFill>
              </a:defRPr>
            </a:pPr>
            <a:r>
              <a:t>Write ‘I remember…’ in your notebook. Keep writing. You could also use a theme for this, e.g. ‘What I remember about the sea is…’</a:t>
            </a:r>
            <a:endParaRPr sz="800"/>
          </a:p>
          <a:p>
            <a:pPr>
              <a:lnSpc>
                <a:spcPct val="96000"/>
              </a:lnSpc>
              <a:spcBef>
                <a:spcPts val="0"/>
              </a:spcBef>
              <a:defRPr sz="2000">
                <a:solidFill>
                  <a:srgbClr val="254061"/>
                </a:solidFill>
              </a:defRPr>
            </a:pPr>
            <a:r>
              <a:t>Play music. Doodle or draw or write while you listen.</a:t>
            </a:r>
            <a:endParaRPr sz="800"/>
          </a:p>
          <a:p>
            <a:pPr>
              <a:lnSpc>
                <a:spcPct val="96000"/>
              </a:lnSpc>
              <a:spcBef>
                <a:spcPts val="0"/>
              </a:spcBef>
              <a:defRPr sz="2000">
                <a:solidFill>
                  <a:srgbClr val="254061"/>
                </a:solidFill>
              </a:defRPr>
            </a:pPr>
            <a:r>
              <a:t>Write lists. Of favourite things. Places you’ve been or would like to go. Character names. Interesting words and quotes. Paste in real life objects (leaves, tickets, photos, etc.).</a:t>
            </a:r>
            <a:endParaRPr sz="800"/>
          </a:p>
          <a:p>
            <a:pPr>
              <a:lnSpc>
                <a:spcPct val="96000"/>
              </a:lnSpc>
              <a:spcBef>
                <a:spcPts val="0"/>
              </a:spcBef>
              <a:defRPr sz="2000">
                <a:solidFill>
                  <a:srgbClr val="254061"/>
                </a:solidFill>
              </a:defRPr>
            </a:pPr>
            <a:r>
              <a:t>Dedicate a page for doodles and sketching.</a:t>
            </a:r>
            <a:endParaRPr sz="800"/>
          </a:p>
          <a:p>
            <a:pPr>
              <a:lnSpc>
                <a:spcPct val="96000"/>
              </a:lnSpc>
              <a:spcBef>
                <a:spcPts val="0"/>
              </a:spcBef>
              <a:defRPr sz="2000">
                <a:solidFill>
                  <a:srgbClr val="254061"/>
                </a:solidFill>
              </a:defRPr>
            </a:pPr>
            <a:r>
              <a:t>Take your notebook on a field trip. To your back garden or the playground. To a museum. Write about what you see there.</a:t>
            </a:r>
            <a:endParaRPr sz="800"/>
          </a:p>
          <a:p>
            <a:pPr>
              <a:lnSpc>
                <a:spcPct val="96000"/>
              </a:lnSpc>
              <a:spcBef>
                <a:spcPts val="0"/>
              </a:spcBef>
              <a:defRPr sz="2000">
                <a:solidFill>
                  <a:srgbClr val="254061"/>
                </a:solidFill>
              </a:defRPr>
            </a:pPr>
            <a:r>
              <a:t>Choose a colour and go for a walk with your notebook. Write down everything you see of that colour. Or note everything you hear or smell.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