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56" r:id="rId2"/>
    <p:sldId id="261" r:id="rId3"/>
    <p:sldId id="262" r:id="rId4"/>
    <p:sldId id="263" r:id="rId5"/>
    <p:sldId id="264" r:id="rId6"/>
    <p:sldId id="257" r:id="rId7"/>
    <p:sldId id="258" r:id="rId8"/>
    <p:sldId id="259" r:id="rId9"/>
    <p:sldId id="260" r:id="rId10"/>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50" d="100"/>
          <a:sy n="50" d="100"/>
        </p:scale>
        <p:origin x="-2874" y="-138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C15238-C941-47F8-8501-85E13DE6B201}" type="datetimeFigureOut">
              <a:rPr lang="en-GB"/>
              <a:t>10/12/2020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252F01-96CA-4A05-9788-13472F57CE43}" type="slidenum">
              <a:rPr lang="en-GB"/>
              <a:t>‹#›</a:t>
            </a:fld>
            <a:endParaRPr lang="en-GB"/>
          </a:p>
        </p:txBody>
      </p:sp>
    </p:spTree>
    <p:extLst>
      <p:ext uri="{BB962C8B-B14F-4D97-AF65-F5344CB8AC3E}">
        <p14:creationId xmlns:p14="http://schemas.microsoft.com/office/powerpoint/2010/main" val="34370669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This type of brooch may have been used for fastening a woman's tunic. It is decorated with blue enamel, which has survived in very good condition. The openwork shape repeated four times is   called a '</a:t>
            </a:r>
            <a:r>
              <a:rPr lang="en-US" err="1">
                <a:cs typeface="Calibri"/>
              </a:rPr>
              <a:t>pelta</a:t>
            </a:r>
            <a:r>
              <a:rPr lang="en-US">
                <a:cs typeface="Calibri"/>
              </a:rPr>
              <a:t>' and was a popular design motif with the Romans; it comes from the shape of the shields carried by Amazons. </a:t>
            </a:r>
          </a:p>
        </p:txBody>
      </p:sp>
      <p:sp>
        <p:nvSpPr>
          <p:cNvPr id="4" name="Slide Number Placeholder 3"/>
          <p:cNvSpPr>
            <a:spLocks noGrp="1"/>
          </p:cNvSpPr>
          <p:nvPr>
            <p:ph type="sldNum" sz="quarter" idx="5"/>
          </p:nvPr>
        </p:nvSpPr>
        <p:spPr/>
        <p:txBody>
          <a:bodyPr/>
          <a:lstStyle/>
          <a:p>
            <a:fld id="{F3252F01-96CA-4A05-9788-13472F57CE43}" type="slidenum">
              <a:rPr lang="en-GB"/>
              <a:t>1</a:t>
            </a:fld>
            <a:endParaRPr lang="en-GB"/>
          </a:p>
        </p:txBody>
      </p:sp>
    </p:spTree>
    <p:extLst>
      <p:ext uri="{BB962C8B-B14F-4D97-AF65-F5344CB8AC3E}">
        <p14:creationId xmlns:p14="http://schemas.microsoft.com/office/powerpoint/2010/main" val="33382689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This is a portable shrine made of lead, with doors than can be opened and closed. The figure is a cut-out that has been slotted into the shrine; the person who bought this shrine could ask for the god of their choice. In a world without captions, deities are identified by what they wore or carried. These details are not very clear on this figure, but it is thought to be the god Mercury, wearing a hat with wings and carrying a bag of money. </a:t>
            </a:r>
          </a:p>
        </p:txBody>
      </p:sp>
      <p:sp>
        <p:nvSpPr>
          <p:cNvPr id="4" name="Slide Number Placeholder 3"/>
          <p:cNvSpPr>
            <a:spLocks noGrp="1"/>
          </p:cNvSpPr>
          <p:nvPr>
            <p:ph type="sldNum" sz="quarter" idx="5"/>
          </p:nvPr>
        </p:nvSpPr>
        <p:spPr/>
        <p:txBody>
          <a:bodyPr/>
          <a:lstStyle/>
          <a:p>
            <a:fld id="{F3252F01-96CA-4A05-9788-13472F57CE43}" type="slidenum">
              <a:rPr lang="en-GB"/>
              <a:t>2</a:t>
            </a:fld>
            <a:endParaRPr lang="en-GB"/>
          </a:p>
        </p:txBody>
      </p:sp>
    </p:spTree>
    <p:extLst>
      <p:ext uri="{BB962C8B-B14F-4D97-AF65-F5344CB8AC3E}">
        <p14:creationId xmlns:p14="http://schemas.microsoft.com/office/powerpoint/2010/main" val="31955800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This is a pottery lamp for burning olive oil, and soot can still be seen round the nozzle.  It holds enough oil to burn for a few hours, but would have to be refilled every day. Oil lamps are not all that common on Hadrian's Wall; most light would have come from open lamps burning animal fats and candles of beeswax or animal fat. This lamp was found in the hospital: it may have been used when treating patients, but as we know lamps were used in funerary rituals, it may have been used with those patients the doctors could not save.</a:t>
            </a:r>
            <a:endParaRPr lang="en-US" dirty="0"/>
          </a:p>
        </p:txBody>
      </p:sp>
      <p:sp>
        <p:nvSpPr>
          <p:cNvPr id="4" name="Slide Number Placeholder 3"/>
          <p:cNvSpPr>
            <a:spLocks noGrp="1"/>
          </p:cNvSpPr>
          <p:nvPr>
            <p:ph type="sldNum" sz="quarter" idx="5"/>
          </p:nvPr>
        </p:nvSpPr>
        <p:spPr/>
        <p:txBody>
          <a:bodyPr/>
          <a:lstStyle/>
          <a:p>
            <a:fld id="{F3252F01-96CA-4A05-9788-13472F57CE43}" type="slidenum">
              <a:rPr lang="en-GB"/>
              <a:t>3</a:t>
            </a:fld>
            <a:endParaRPr lang="en-GB"/>
          </a:p>
        </p:txBody>
      </p:sp>
    </p:spTree>
    <p:extLst>
      <p:ext uri="{BB962C8B-B14F-4D97-AF65-F5344CB8AC3E}">
        <p14:creationId xmlns:p14="http://schemas.microsoft.com/office/powerpoint/2010/main" val="30484681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 fragment from a suit of iron </a:t>
            </a:r>
            <a:r>
              <a:rPr lang="en-US" err="1">
                <a:cs typeface="Calibri"/>
              </a:rPr>
              <a:t>ringmail</a:t>
            </a:r>
            <a:r>
              <a:rPr lang="en-US">
                <a:cs typeface="Calibri"/>
              </a:rPr>
              <a:t> </a:t>
            </a:r>
            <a:r>
              <a:rPr lang="en-US" err="1">
                <a:cs typeface="Calibri"/>
              </a:rPr>
              <a:t>armour</a:t>
            </a:r>
            <a:r>
              <a:rPr lang="en-US">
                <a:cs typeface="Calibri"/>
              </a:rPr>
              <a:t>, made of links approximately 7mm in diameter.</a:t>
            </a:r>
            <a:endParaRPr lang="en-US"/>
          </a:p>
          <a:p>
            <a:r>
              <a:rPr lang="en-US">
                <a:cs typeface="Calibri"/>
              </a:rPr>
              <a:t> It was found within a pit in a cavalry barrack block and seems to have been a complete shirt when deposited. The size and value of a </a:t>
            </a:r>
            <a:r>
              <a:rPr lang="en-US" err="1">
                <a:cs typeface="Calibri"/>
              </a:rPr>
              <a:t>ringmail</a:t>
            </a:r>
            <a:r>
              <a:rPr lang="en-US">
                <a:cs typeface="Calibri"/>
              </a:rPr>
              <a:t> shirt suggests it was not simply lost or overlooked, but deliberately buried, possibly as part of a ritual.</a:t>
            </a:r>
            <a:endParaRPr lang="en-US"/>
          </a:p>
        </p:txBody>
      </p:sp>
      <p:sp>
        <p:nvSpPr>
          <p:cNvPr id="4" name="Slide Number Placeholder 3"/>
          <p:cNvSpPr>
            <a:spLocks noGrp="1"/>
          </p:cNvSpPr>
          <p:nvPr>
            <p:ph type="sldNum" sz="quarter" idx="5"/>
          </p:nvPr>
        </p:nvSpPr>
        <p:spPr/>
        <p:txBody>
          <a:bodyPr/>
          <a:lstStyle/>
          <a:p>
            <a:fld id="{F3252F01-96CA-4A05-9788-13472F57CE43}" type="slidenum">
              <a:rPr lang="en-GB"/>
              <a:t>4</a:t>
            </a:fld>
            <a:endParaRPr lang="en-GB"/>
          </a:p>
        </p:txBody>
      </p:sp>
    </p:spTree>
    <p:extLst>
      <p:ext uri="{BB962C8B-B14F-4D97-AF65-F5344CB8AC3E}">
        <p14:creationId xmlns:p14="http://schemas.microsoft.com/office/powerpoint/2010/main" val="9463518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 fragment of a roof-tile. While it was laid on the ground to dry before being fired in a kiln a cow and a bare-footed human walked over it. The cow's hoof print can be seen at the top; the toes of the human are visible below. </a:t>
            </a:r>
          </a:p>
        </p:txBody>
      </p:sp>
      <p:sp>
        <p:nvSpPr>
          <p:cNvPr id="4" name="Slide Number Placeholder 3"/>
          <p:cNvSpPr>
            <a:spLocks noGrp="1"/>
          </p:cNvSpPr>
          <p:nvPr>
            <p:ph type="sldNum" sz="quarter" idx="5"/>
          </p:nvPr>
        </p:nvSpPr>
        <p:spPr/>
        <p:txBody>
          <a:bodyPr/>
          <a:lstStyle/>
          <a:p>
            <a:fld id="{F3252F01-96CA-4A05-9788-13472F57CE43}" type="slidenum">
              <a:rPr lang="en-GB"/>
              <a:t>5</a:t>
            </a:fld>
            <a:endParaRPr lang="en-GB"/>
          </a:p>
        </p:txBody>
      </p:sp>
    </p:spTree>
    <p:extLst>
      <p:ext uri="{BB962C8B-B14F-4D97-AF65-F5344CB8AC3E}">
        <p14:creationId xmlns:p14="http://schemas.microsoft.com/office/powerpoint/2010/main" val="36164645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 die made of lead. This is an unusual material for dice; most were usually made from antler. The antler dice were probably made by professional craftsmen and then sold. This one is more likely to have been made as a one-off by some-one in a workshop where they had access to hot lead.</a:t>
            </a:r>
          </a:p>
        </p:txBody>
      </p:sp>
      <p:sp>
        <p:nvSpPr>
          <p:cNvPr id="4" name="Slide Number Placeholder 3"/>
          <p:cNvSpPr>
            <a:spLocks noGrp="1"/>
          </p:cNvSpPr>
          <p:nvPr>
            <p:ph type="sldNum" sz="quarter" idx="5"/>
          </p:nvPr>
        </p:nvSpPr>
        <p:spPr/>
        <p:txBody>
          <a:bodyPr/>
          <a:lstStyle/>
          <a:p>
            <a:fld id="{F3252F01-96CA-4A05-9788-13472F57CE43}" type="slidenum">
              <a:rPr lang="en-GB"/>
              <a:t>6</a:t>
            </a:fld>
            <a:endParaRPr lang="en-GB"/>
          </a:p>
        </p:txBody>
      </p:sp>
    </p:spTree>
    <p:extLst>
      <p:ext uri="{BB962C8B-B14F-4D97-AF65-F5344CB8AC3E}">
        <p14:creationId xmlns:p14="http://schemas.microsoft.com/office/powerpoint/2010/main" val="8035185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Ring key, a small key worn on the finger for extra security. Small keys such as this would be used to lock small boxes or chests that held valuables such as money or </a:t>
            </a:r>
            <a:r>
              <a:rPr lang="en-US" err="1">
                <a:cs typeface="Calibri"/>
              </a:rPr>
              <a:t>jewellery</a:t>
            </a:r>
            <a:r>
              <a:rPr lang="en-US">
                <a:cs typeface="Calibri"/>
              </a:rPr>
              <a:t>.</a:t>
            </a:r>
          </a:p>
        </p:txBody>
      </p:sp>
      <p:sp>
        <p:nvSpPr>
          <p:cNvPr id="4" name="Slide Number Placeholder 3"/>
          <p:cNvSpPr>
            <a:spLocks noGrp="1"/>
          </p:cNvSpPr>
          <p:nvPr>
            <p:ph type="sldNum" sz="quarter" idx="5"/>
          </p:nvPr>
        </p:nvSpPr>
        <p:spPr/>
        <p:txBody>
          <a:bodyPr/>
          <a:lstStyle/>
          <a:p>
            <a:fld id="{F3252F01-96CA-4A05-9788-13472F57CE43}" type="slidenum">
              <a:rPr lang="en-GB"/>
              <a:t>7</a:t>
            </a:fld>
            <a:endParaRPr lang="en-GB"/>
          </a:p>
        </p:txBody>
      </p:sp>
    </p:spTree>
    <p:extLst>
      <p:ext uri="{BB962C8B-B14F-4D97-AF65-F5344CB8AC3E}">
        <p14:creationId xmlns:p14="http://schemas.microsoft.com/office/powerpoint/2010/main" val="16205540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Silver ring in the form of a snake; the head can be seen at the top. For some reason such rings are almost always made in silver rather than any other metal. In the Roman world snakes were often associated with health and rebirth (as they shed their skins). This may have been a charm to keep the wearer healthy, or perhaps to show the owner's faith in </a:t>
            </a:r>
            <a:r>
              <a:rPr lang="en-US" dirty="0" err="1">
                <a:cs typeface="Calibri"/>
              </a:rPr>
              <a:t>Aesclepius</a:t>
            </a:r>
            <a:r>
              <a:rPr lang="en-US" dirty="0">
                <a:cs typeface="Calibri"/>
              </a:rPr>
              <a:t>, the god of healing.</a:t>
            </a:r>
          </a:p>
        </p:txBody>
      </p:sp>
      <p:sp>
        <p:nvSpPr>
          <p:cNvPr id="4" name="Slide Number Placeholder 3"/>
          <p:cNvSpPr>
            <a:spLocks noGrp="1"/>
          </p:cNvSpPr>
          <p:nvPr>
            <p:ph type="sldNum" sz="quarter" idx="5"/>
          </p:nvPr>
        </p:nvSpPr>
        <p:spPr/>
        <p:txBody>
          <a:bodyPr/>
          <a:lstStyle/>
          <a:p>
            <a:fld id="{F3252F01-96CA-4A05-9788-13472F57CE43}" type="slidenum">
              <a:rPr lang="en-GB"/>
              <a:t>8</a:t>
            </a:fld>
            <a:endParaRPr lang="en-GB"/>
          </a:p>
        </p:txBody>
      </p:sp>
    </p:spTree>
    <p:extLst>
      <p:ext uri="{BB962C8B-B14F-4D97-AF65-F5344CB8AC3E}">
        <p14:creationId xmlns:p14="http://schemas.microsoft.com/office/powerpoint/2010/main" val="13036035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Part of a bell. Most Roman bells of this type had a religious function. They were used in religious ceremonies and as part of wine-chimes to give protection against the evil eye. Smaller examples were warn as protective charms by children, and larger ones were worn round the neck of mules, cattle and horses, sometimes as charms and sometimes just to make it easier to locate the animals.  </a:t>
            </a:r>
          </a:p>
        </p:txBody>
      </p:sp>
      <p:sp>
        <p:nvSpPr>
          <p:cNvPr id="4" name="Slide Number Placeholder 3"/>
          <p:cNvSpPr>
            <a:spLocks noGrp="1"/>
          </p:cNvSpPr>
          <p:nvPr>
            <p:ph type="sldNum" sz="quarter" idx="5"/>
          </p:nvPr>
        </p:nvSpPr>
        <p:spPr/>
        <p:txBody>
          <a:bodyPr/>
          <a:lstStyle/>
          <a:p>
            <a:fld id="{F3252F01-96CA-4A05-9788-13472F57CE43}" type="slidenum">
              <a:rPr lang="en-GB"/>
              <a:t>9</a:t>
            </a:fld>
            <a:endParaRPr lang="en-GB"/>
          </a:p>
        </p:txBody>
      </p:sp>
    </p:spTree>
    <p:extLst>
      <p:ext uri="{BB962C8B-B14F-4D97-AF65-F5344CB8AC3E}">
        <p14:creationId xmlns:p14="http://schemas.microsoft.com/office/powerpoint/2010/main" val="23425641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GB" smtClean="0"/>
              <a:t>10/12/2020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10/12/2020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10/12/2020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10/12/2020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10/12/2020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p:cNvSpPr>
            <a:spLocks noGrp="1"/>
          </p:cNvSpPr>
          <p:nvPr>
            <p:ph type="dt" sz="half" idx="10"/>
          </p:nvPr>
        </p:nvSpPr>
        <p:spPr/>
        <p:txBody>
          <a:bodyPr/>
          <a:lstStyle/>
          <a:p>
            <a:fld id="{846CE7D5-CF57-46EF-B807-FDD0502418D4}" type="datetimeFigureOut">
              <a:rPr lang="en-GB" smtClean="0"/>
              <a:t>10/12/2020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p:cNvSpPr>
            <a:spLocks noGrp="1"/>
          </p:cNvSpPr>
          <p:nvPr>
            <p:ph type="dt" sz="half" idx="10"/>
          </p:nvPr>
        </p:nvSpPr>
        <p:spPr/>
        <p:txBody>
          <a:bodyPr/>
          <a:lstStyle/>
          <a:p>
            <a:fld id="{846CE7D5-CF57-46EF-B807-FDD0502418D4}" type="datetimeFigureOut">
              <a:rPr lang="en-GB" smtClean="0"/>
              <a:t>10/12/2020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GB" smtClean="0"/>
              <a:t>10/12/2020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10/12/2020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10/12/2020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10/12/2020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GB" smtClean="0"/>
              <a:t>10/12/2020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A picture containing transport, wheel, decorated, looking&#10;&#10;Description automatically generated">
            <a:extLst>
              <a:ext uri="{FF2B5EF4-FFF2-40B4-BE49-F238E27FC236}">
                <a16:creationId xmlns:a16="http://schemas.microsoft.com/office/drawing/2014/main" xmlns="" id="{27731480-BB07-476F-BEDE-4B425C86DA3B}"/>
              </a:ext>
            </a:extLst>
          </p:cNvPr>
          <p:cNvPicPr>
            <a:picLocks noChangeAspect="1"/>
          </p:cNvPicPr>
          <p:nvPr/>
        </p:nvPicPr>
        <p:blipFill rotWithShape="1">
          <a:blip r:embed="rId3"/>
          <a:srcRect t="5573" b="10173"/>
          <a:stretch/>
        </p:blipFill>
        <p:spPr>
          <a:xfrm>
            <a:off x="1143020" y="643466"/>
            <a:ext cx="9905959" cy="5571067"/>
          </a:xfrm>
          <a:prstGeom prst="rect">
            <a:avLst/>
          </a:prstGeom>
        </p:spPr>
      </p:pic>
      <p:sp>
        <p:nvSpPr>
          <p:cNvPr id="6" name="TextBox 5">
            <a:extLst>
              <a:ext uri="{FF2B5EF4-FFF2-40B4-BE49-F238E27FC236}">
                <a16:creationId xmlns:a16="http://schemas.microsoft.com/office/drawing/2014/main" xmlns="" id="{EBCC66F6-3411-4619-BB0D-F8FC719E81EB}"/>
              </a:ext>
            </a:extLst>
          </p:cNvPr>
          <p:cNvSpPr txBox="1"/>
          <p:nvPr/>
        </p:nvSpPr>
        <p:spPr>
          <a:xfrm>
            <a:off x="6322638" y="803370"/>
            <a:ext cx="4984813" cy="3157080"/>
          </a:xfrm>
          <a:prstGeom prst="rect">
            <a:avLst/>
          </a:prstGeom>
          <a:noFill/>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nSpc>
                <a:spcPct val="90000"/>
              </a:lnSpc>
              <a:spcBef>
                <a:spcPct val="0"/>
              </a:spcBef>
              <a:spcAft>
                <a:spcPts val="600"/>
              </a:spcAft>
            </a:pPr>
            <a:endParaRPr lang="en-US" sz="5200">
              <a:latin typeface="+mj-lt"/>
              <a:ea typeface="+mj-ea"/>
              <a:cs typeface="Calibri Light"/>
            </a:endParaRPr>
          </a:p>
        </p:txBody>
      </p:sp>
    </p:spTree>
    <p:extLst>
      <p:ext uri="{BB962C8B-B14F-4D97-AF65-F5344CB8AC3E}">
        <p14:creationId xmlns:p14="http://schemas.microsoft.com/office/powerpoint/2010/main" val="109857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descr="A picture containing cake, stone&#10;&#10;Description automatically generated">
            <a:extLst>
              <a:ext uri="{FF2B5EF4-FFF2-40B4-BE49-F238E27FC236}">
                <a16:creationId xmlns:a16="http://schemas.microsoft.com/office/drawing/2014/main" xmlns="" id="{37E6A71B-C7A6-41C0-AB5F-47AE1D05174E}"/>
              </a:ext>
            </a:extLst>
          </p:cNvPr>
          <p:cNvPicPr>
            <a:picLocks noChangeAspect="1"/>
          </p:cNvPicPr>
          <p:nvPr/>
        </p:nvPicPr>
        <p:blipFill rotWithShape="1">
          <a:blip r:embed="rId3"/>
          <a:srcRect t="15984" b="6353"/>
          <a:stretch/>
        </p:blipFill>
        <p:spPr>
          <a:xfrm>
            <a:off x="2330443" y="643466"/>
            <a:ext cx="7531114" cy="5571067"/>
          </a:xfrm>
          <a:prstGeom prst="rect">
            <a:avLst/>
          </a:prstGeom>
        </p:spPr>
      </p:pic>
      <p:sp>
        <p:nvSpPr>
          <p:cNvPr id="6" name="TextBox 5">
            <a:extLst>
              <a:ext uri="{FF2B5EF4-FFF2-40B4-BE49-F238E27FC236}">
                <a16:creationId xmlns:a16="http://schemas.microsoft.com/office/drawing/2014/main" xmlns="" id="{72B01907-9E8B-46A5-A39F-F9D5B73E4123}"/>
              </a:ext>
            </a:extLst>
          </p:cNvPr>
          <p:cNvSpPr txBox="1"/>
          <p:nvPr/>
        </p:nvSpPr>
        <p:spPr>
          <a:xfrm>
            <a:off x="9295932" y="-1751572"/>
            <a:ext cx="4984813" cy="3157080"/>
          </a:xfrm>
          <a:prstGeom prst="rect">
            <a:avLst/>
          </a:prstGeom>
          <a:noFill/>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nSpc>
                <a:spcPct val="90000"/>
              </a:lnSpc>
              <a:spcBef>
                <a:spcPct val="0"/>
              </a:spcBef>
              <a:spcAft>
                <a:spcPts val="600"/>
              </a:spcAft>
            </a:pPr>
            <a:endParaRPr lang="en-US" sz="5200">
              <a:latin typeface="+mj-lt"/>
              <a:ea typeface="+mj-ea"/>
              <a:cs typeface="Calibri Light"/>
            </a:endParaRPr>
          </a:p>
        </p:txBody>
      </p:sp>
      <p:sp>
        <p:nvSpPr>
          <p:cNvPr id="3" name="TextBox 2">
            <a:extLst>
              <a:ext uri="{FF2B5EF4-FFF2-40B4-BE49-F238E27FC236}">
                <a16:creationId xmlns:a16="http://schemas.microsoft.com/office/drawing/2014/main" xmlns="" id="{A9EA68EF-8635-4A99-80CC-EF9CB65303CC}"/>
              </a:ext>
            </a:extLst>
          </p:cNvPr>
          <p:cNvSpPr txBox="1"/>
          <p:nvPr/>
        </p:nvSpPr>
        <p:spPr>
          <a:xfrm>
            <a:off x="6397811" y="5755341"/>
            <a:ext cx="4267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a:cs typeface="Calibri"/>
            </a:endParaRPr>
          </a:p>
        </p:txBody>
      </p:sp>
      <p:sp>
        <p:nvSpPr>
          <p:cNvPr id="4" name="TextBox 3">
            <a:extLst>
              <a:ext uri="{FF2B5EF4-FFF2-40B4-BE49-F238E27FC236}">
                <a16:creationId xmlns:a16="http://schemas.microsoft.com/office/drawing/2014/main" xmlns="" id="{B89FCC4C-6BF7-4D13-9E6C-3DB4BF6DC504}"/>
              </a:ext>
            </a:extLst>
          </p:cNvPr>
          <p:cNvSpPr txBox="1"/>
          <p:nvPr/>
        </p:nvSpPr>
        <p:spPr>
          <a:xfrm>
            <a:off x="6398747" y="1453216"/>
            <a:ext cx="3818964" cy="8922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cs typeface="Calibri"/>
            </a:endParaRPr>
          </a:p>
        </p:txBody>
      </p:sp>
    </p:spTree>
    <p:extLst>
      <p:ext uri="{BB962C8B-B14F-4D97-AF65-F5344CB8AC3E}">
        <p14:creationId xmlns:p14="http://schemas.microsoft.com/office/powerpoint/2010/main" val="35837956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2" descr="A picture containing indoor, sitting, doughnut, brown&#10;&#10;Description automatically generated">
            <a:extLst>
              <a:ext uri="{FF2B5EF4-FFF2-40B4-BE49-F238E27FC236}">
                <a16:creationId xmlns:a16="http://schemas.microsoft.com/office/drawing/2014/main" xmlns="" id="{A393D47B-CA3A-4E46-B8C6-DD619827F542}"/>
              </a:ext>
            </a:extLst>
          </p:cNvPr>
          <p:cNvPicPr>
            <a:picLocks noChangeAspect="1"/>
          </p:cNvPicPr>
          <p:nvPr/>
        </p:nvPicPr>
        <p:blipFill rotWithShape="1">
          <a:blip r:embed="rId3"/>
          <a:srcRect t="9239" b="6190"/>
          <a:stretch/>
        </p:blipFill>
        <p:spPr>
          <a:xfrm>
            <a:off x="20" y="1282"/>
            <a:ext cx="12191980" cy="6856718"/>
          </a:xfrm>
          <a:prstGeom prst="rect">
            <a:avLst/>
          </a:prstGeom>
        </p:spPr>
      </p:pic>
    </p:spTree>
    <p:extLst>
      <p:ext uri="{BB962C8B-B14F-4D97-AF65-F5344CB8AC3E}">
        <p14:creationId xmlns:p14="http://schemas.microsoft.com/office/powerpoint/2010/main" val="5214679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2" descr="A close up of a rock&#10;&#10;Description automatically generated">
            <a:extLst>
              <a:ext uri="{FF2B5EF4-FFF2-40B4-BE49-F238E27FC236}">
                <a16:creationId xmlns:a16="http://schemas.microsoft.com/office/drawing/2014/main" xmlns="" id="{A86F1EC2-4A6B-493B-A569-0A0AFC9CF8FB}"/>
              </a:ext>
            </a:extLst>
          </p:cNvPr>
          <p:cNvPicPr>
            <a:picLocks noChangeAspect="1"/>
          </p:cNvPicPr>
          <p:nvPr/>
        </p:nvPicPr>
        <p:blipFill rotWithShape="1">
          <a:blip r:embed="rId3"/>
          <a:srcRect t="9190" b="6239"/>
          <a:stretch/>
        </p:blipFill>
        <p:spPr>
          <a:xfrm>
            <a:off x="20" y="1282"/>
            <a:ext cx="12191980" cy="6856718"/>
          </a:xfrm>
          <a:prstGeom prst="rect">
            <a:avLst/>
          </a:prstGeom>
        </p:spPr>
      </p:pic>
    </p:spTree>
    <p:extLst>
      <p:ext uri="{BB962C8B-B14F-4D97-AF65-F5344CB8AC3E}">
        <p14:creationId xmlns:p14="http://schemas.microsoft.com/office/powerpoint/2010/main" val="6819005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2" descr="A piece of wood&#10;&#10;Description automatically generated">
            <a:extLst>
              <a:ext uri="{FF2B5EF4-FFF2-40B4-BE49-F238E27FC236}">
                <a16:creationId xmlns:a16="http://schemas.microsoft.com/office/drawing/2014/main" xmlns="" id="{EBA6C424-4385-48D6-9219-F41927A0476D}"/>
              </a:ext>
            </a:extLst>
          </p:cNvPr>
          <p:cNvPicPr>
            <a:picLocks noChangeAspect="1"/>
          </p:cNvPicPr>
          <p:nvPr/>
        </p:nvPicPr>
        <p:blipFill rotWithShape="1">
          <a:blip r:embed="rId3"/>
          <a:srcRect t="8978" b="6451"/>
          <a:stretch/>
        </p:blipFill>
        <p:spPr>
          <a:xfrm>
            <a:off x="-78537" y="1282"/>
            <a:ext cx="12191980" cy="6856718"/>
          </a:xfrm>
          <a:prstGeom prst="rect">
            <a:avLst/>
          </a:prstGeom>
        </p:spPr>
      </p:pic>
    </p:spTree>
    <p:extLst>
      <p:ext uri="{BB962C8B-B14F-4D97-AF65-F5344CB8AC3E}">
        <p14:creationId xmlns:p14="http://schemas.microsoft.com/office/powerpoint/2010/main" val="25251582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2" descr="A picture containing piece, food&#10;&#10;Description automatically generated">
            <a:extLst>
              <a:ext uri="{FF2B5EF4-FFF2-40B4-BE49-F238E27FC236}">
                <a16:creationId xmlns:a16="http://schemas.microsoft.com/office/drawing/2014/main" xmlns="" id="{411BB903-D0C7-4779-A226-245B2579A333}"/>
              </a:ext>
            </a:extLst>
          </p:cNvPr>
          <p:cNvPicPr>
            <a:picLocks noChangeAspect="1"/>
          </p:cNvPicPr>
          <p:nvPr/>
        </p:nvPicPr>
        <p:blipFill rotWithShape="1">
          <a:blip r:embed="rId3"/>
          <a:srcRect t="5681" b="9749"/>
          <a:stretch/>
        </p:blipFill>
        <p:spPr>
          <a:xfrm>
            <a:off x="20" y="1282"/>
            <a:ext cx="12191980" cy="6856718"/>
          </a:xfrm>
          <a:prstGeom prst="rect">
            <a:avLst/>
          </a:prstGeom>
        </p:spPr>
      </p:pic>
    </p:spTree>
    <p:extLst>
      <p:ext uri="{BB962C8B-B14F-4D97-AF65-F5344CB8AC3E}">
        <p14:creationId xmlns:p14="http://schemas.microsoft.com/office/powerpoint/2010/main" val="26043186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2" descr="A picture containing sitting, table, surface, piece&#10;&#10;Description automatically generated">
            <a:extLst>
              <a:ext uri="{FF2B5EF4-FFF2-40B4-BE49-F238E27FC236}">
                <a16:creationId xmlns:a16="http://schemas.microsoft.com/office/drawing/2014/main" xmlns="" id="{FE76EE75-26F8-4BD1-A78E-DF97ED1788BA}"/>
              </a:ext>
            </a:extLst>
          </p:cNvPr>
          <p:cNvPicPr>
            <a:picLocks noChangeAspect="1"/>
          </p:cNvPicPr>
          <p:nvPr/>
        </p:nvPicPr>
        <p:blipFill rotWithShape="1">
          <a:blip r:embed="rId3"/>
          <a:srcRect t="15429"/>
          <a:stretch/>
        </p:blipFill>
        <p:spPr>
          <a:xfrm>
            <a:off x="20" y="1282"/>
            <a:ext cx="12191980" cy="6856718"/>
          </a:xfrm>
          <a:prstGeom prst="rect">
            <a:avLst/>
          </a:prstGeom>
        </p:spPr>
      </p:pic>
    </p:spTree>
    <p:extLst>
      <p:ext uri="{BB962C8B-B14F-4D97-AF65-F5344CB8AC3E}">
        <p14:creationId xmlns:p14="http://schemas.microsoft.com/office/powerpoint/2010/main" val="23777604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3" descr="A close up of ware&#10;&#10;Description automatically generated">
            <a:extLst>
              <a:ext uri="{FF2B5EF4-FFF2-40B4-BE49-F238E27FC236}">
                <a16:creationId xmlns:a16="http://schemas.microsoft.com/office/drawing/2014/main" xmlns="" id="{C1E5FC1B-E4EB-46C4-913C-7C9A66DB330A}"/>
              </a:ext>
            </a:extLst>
          </p:cNvPr>
          <p:cNvPicPr>
            <a:picLocks noChangeAspect="1"/>
          </p:cNvPicPr>
          <p:nvPr/>
        </p:nvPicPr>
        <p:blipFill rotWithShape="1">
          <a:blip r:embed="rId3"/>
          <a:srcRect l="5468" r="5625"/>
          <a:stretch/>
        </p:blipFill>
        <p:spPr>
          <a:xfrm>
            <a:off x="20" y="10"/>
            <a:ext cx="9141724" cy="6863475"/>
          </a:xfrm>
          <a:custGeom>
            <a:avLst/>
            <a:gdLst/>
            <a:ahLst/>
            <a:cxnLst/>
            <a:rect l="l" t="t" r="r" b="b"/>
            <a:pathLst>
              <a:path w="9141744" h="6863485">
                <a:moveTo>
                  <a:pt x="0" y="0"/>
                </a:moveTo>
                <a:lnTo>
                  <a:pt x="5963051" y="0"/>
                </a:lnTo>
                <a:lnTo>
                  <a:pt x="9141744" y="6863485"/>
                </a:lnTo>
                <a:lnTo>
                  <a:pt x="0" y="6863485"/>
                </a:lnTo>
                <a:lnTo>
                  <a:pt x="0" y="0"/>
                </a:lnTo>
                <a:close/>
              </a:path>
            </a:pathLst>
          </a:custGeom>
        </p:spPr>
      </p:pic>
      <p:pic>
        <p:nvPicPr>
          <p:cNvPr id="2" name="Picture 2" descr="A picture containing food, table&#10;&#10;Description automatically generated">
            <a:extLst>
              <a:ext uri="{FF2B5EF4-FFF2-40B4-BE49-F238E27FC236}">
                <a16:creationId xmlns:a16="http://schemas.microsoft.com/office/drawing/2014/main" xmlns="" id="{F9A8A244-C3BC-4681-ACED-981458C5B4E9}"/>
              </a:ext>
            </a:extLst>
          </p:cNvPr>
          <p:cNvPicPr>
            <a:picLocks noChangeAspect="1"/>
          </p:cNvPicPr>
          <p:nvPr/>
        </p:nvPicPr>
        <p:blipFill rotWithShape="1">
          <a:blip r:embed="rId4"/>
          <a:srcRect l="19698" r="17949" b="2"/>
          <a:stretch/>
        </p:blipFill>
        <p:spPr>
          <a:xfrm>
            <a:off x="5790353" y="10"/>
            <a:ext cx="6401647" cy="6852984"/>
          </a:xfrm>
          <a:custGeom>
            <a:avLst/>
            <a:gdLst/>
            <a:ahLst/>
            <a:cxnLst/>
            <a:rect l="l" t="t" r="r" b="b"/>
            <a:pathLst>
              <a:path w="6401647" h="6852994">
                <a:moveTo>
                  <a:pt x="354282" y="0"/>
                </a:moveTo>
                <a:lnTo>
                  <a:pt x="6401647" y="0"/>
                </a:lnTo>
                <a:lnTo>
                  <a:pt x="6401647" y="6852994"/>
                </a:lnTo>
                <a:lnTo>
                  <a:pt x="0" y="6852994"/>
                </a:lnTo>
                <a:lnTo>
                  <a:pt x="0" y="6852993"/>
                </a:lnTo>
                <a:lnTo>
                  <a:pt x="3528116" y="6852993"/>
                </a:lnTo>
                <a:close/>
              </a:path>
            </a:pathLst>
          </a:custGeom>
        </p:spPr>
      </p:pic>
    </p:spTree>
    <p:extLst>
      <p:ext uri="{BB962C8B-B14F-4D97-AF65-F5344CB8AC3E}">
        <p14:creationId xmlns:p14="http://schemas.microsoft.com/office/powerpoint/2010/main" val="18972089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3" descr="A picture containing sitting, standing, looking, bird&#10;&#10;Description automatically generated">
            <a:extLst>
              <a:ext uri="{FF2B5EF4-FFF2-40B4-BE49-F238E27FC236}">
                <a16:creationId xmlns:a16="http://schemas.microsoft.com/office/drawing/2014/main" xmlns="" id="{996502C1-3724-4714-A4C3-F4B9CD0460E7}"/>
              </a:ext>
            </a:extLst>
          </p:cNvPr>
          <p:cNvPicPr>
            <a:picLocks noChangeAspect="1"/>
          </p:cNvPicPr>
          <p:nvPr/>
        </p:nvPicPr>
        <p:blipFill rotWithShape="1">
          <a:blip r:embed="rId3"/>
          <a:srcRect t="11335" b="4411"/>
          <a:stretch/>
        </p:blipFill>
        <p:spPr>
          <a:xfrm>
            <a:off x="20" y="1282"/>
            <a:ext cx="12191980" cy="6856718"/>
          </a:xfrm>
          <a:prstGeom prst="rect">
            <a:avLst/>
          </a:prstGeom>
        </p:spPr>
      </p:pic>
    </p:spTree>
    <p:extLst>
      <p:ext uri="{BB962C8B-B14F-4D97-AF65-F5344CB8AC3E}">
        <p14:creationId xmlns:p14="http://schemas.microsoft.com/office/powerpoint/2010/main" val="63333438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413</Words>
  <Application>Microsoft Office PowerPoint</Application>
  <PresentationFormat>Custom</PresentationFormat>
  <Paragraphs>19</Paragraphs>
  <Slides>9</Slides>
  <Notes>9</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Amanda Quinn</dc:creator>
  <cp:lastModifiedBy>Amanda Quinn</cp:lastModifiedBy>
  <cp:revision>62</cp:revision>
  <dcterms:created xsi:type="dcterms:W3CDTF">2020-12-02T08:49:12Z</dcterms:created>
  <dcterms:modified xsi:type="dcterms:W3CDTF">2020-12-10T15:55:53Z</dcterms:modified>
</cp:coreProperties>
</file>