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65" r:id="rId3"/>
    <p:sldId id="258" r:id="rId4"/>
    <p:sldId id="261" r:id="rId5"/>
    <p:sldId id="259" r:id="rId6"/>
    <p:sldId id="260" r:id="rId7"/>
    <p:sldId id="262" r:id="rId8"/>
    <p:sldId id="263" r:id="rId9"/>
    <p:sldId id="266" r:id="rId10"/>
    <p:sldId id="264" r:id="rId11"/>
    <p:sldId id="269"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4" autoAdjust="0"/>
    <p:restoredTop sz="94660"/>
  </p:normalViewPr>
  <p:slideViewPr>
    <p:cSldViewPr>
      <p:cViewPr varScale="1">
        <p:scale>
          <a:sx n="103" d="100"/>
          <a:sy n="103" d="100"/>
        </p:scale>
        <p:origin x="-17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8F0090-5BCA-459D-B660-639032C212FA}" type="datetimeFigureOut">
              <a:rPr lang="en-GB" smtClean="0"/>
              <a:t>08/02/2016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DFBBAD-A002-4FD6-9933-B0BD957A4F97}" type="slidenum">
              <a:rPr lang="en-GB" smtClean="0"/>
              <a:t>‹#›</a:t>
            </a:fld>
            <a:endParaRPr lang="en-GB"/>
          </a:p>
        </p:txBody>
      </p:sp>
    </p:spTree>
    <p:extLst>
      <p:ext uri="{BB962C8B-B14F-4D97-AF65-F5344CB8AC3E}">
        <p14:creationId xmlns:p14="http://schemas.microsoft.com/office/powerpoint/2010/main" val="400241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ADFBBAD-A002-4FD6-9933-B0BD957A4F97}" type="slidenum">
              <a:rPr lang="en-GB" smtClean="0"/>
              <a:t>1</a:t>
            </a:fld>
            <a:endParaRPr lang="en-GB"/>
          </a:p>
        </p:txBody>
      </p:sp>
    </p:spTree>
    <p:extLst>
      <p:ext uri="{BB962C8B-B14F-4D97-AF65-F5344CB8AC3E}">
        <p14:creationId xmlns:p14="http://schemas.microsoft.com/office/powerpoint/2010/main" val="19054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9AFDA11-5210-4119-9B5C-E5BCB6BC680F}"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317607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AFDA11-5210-4119-9B5C-E5BCB6BC680F}"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273589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AFDA11-5210-4119-9B5C-E5BCB6BC680F}"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427776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9AFDA11-5210-4119-9B5C-E5BCB6BC680F}"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320339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AFDA11-5210-4119-9B5C-E5BCB6BC680F}" type="datetimeFigureOut">
              <a:rPr lang="en-GB" smtClean="0"/>
              <a:t>08/02/2016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259590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9AFDA11-5210-4119-9B5C-E5BCB6BC680F}"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181648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9AFDA11-5210-4119-9B5C-E5BCB6BC680F}" type="datetimeFigureOut">
              <a:rPr lang="en-GB" smtClean="0"/>
              <a:t>08/02/2016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263943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9AFDA11-5210-4119-9B5C-E5BCB6BC680F}" type="datetimeFigureOut">
              <a:rPr lang="en-GB" smtClean="0"/>
              <a:t>08/02/2016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342029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AFDA11-5210-4119-9B5C-E5BCB6BC680F}" type="datetimeFigureOut">
              <a:rPr lang="en-GB" smtClean="0"/>
              <a:t>08/02/2016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272694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AFDA11-5210-4119-9B5C-E5BCB6BC680F}"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398085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AFDA11-5210-4119-9B5C-E5BCB6BC680F}" type="datetimeFigureOut">
              <a:rPr lang="en-GB" smtClean="0"/>
              <a:t>08/02/2016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EF85505-D610-4844-8523-210CAE39F30C}" type="slidenum">
              <a:rPr lang="en-GB" smtClean="0"/>
              <a:t>‹#›</a:t>
            </a:fld>
            <a:endParaRPr lang="en-GB"/>
          </a:p>
        </p:txBody>
      </p:sp>
    </p:spTree>
    <p:extLst>
      <p:ext uri="{BB962C8B-B14F-4D97-AF65-F5344CB8AC3E}">
        <p14:creationId xmlns:p14="http://schemas.microsoft.com/office/powerpoint/2010/main" val="384438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FDA11-5210-4119-9B5C-E5BCB6BC680F}" type="datetimeFigureOut">
              <a:rPr lang="en-GB" smtClean="0"/>
              <a:t>08/02/2016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85505-D610-4844-8523-210CAE39F30C}" type="slidenum">
              <a:rPr lang="en-GB" smtClean="0"/>
              <a:t>‹#›</a:t>
            </a:fld>
            <a:endParaRPr lang="en-GB"/>
          </a:p>
        </p:txBody>
      </p:sp>
    </p:spTree>
    <p:extLst>
      <p:ext uri="{BB962C8B-B14F-4D97-AF65-F5344CB8AC3E}">
        <p14:creationId xmlns:p14="http://schemas.microsoft.com/office/powerpoint/2010/main" val="3218720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pltwm001\archives\DIGITAL IMAGES AND FILES\NEW SCANS\&amp;NEW SCANS - JPGS (MAX SIZE)\1074.5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915" y="174537"/>
            <a:ext cx="6345940" cy="48418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7544" y="5229200"/>
            <a:ext cx="8352928" cy="1200329"/>
          </a:xfrm>
          <a:prstGeom prst="rect">
            <a:avLst/>
          </a:prstGeom>
        </p:spPr>
        <p:txBody>
          <a:bodyPr wrap="square">
            <a:spAutoFit/>
          </a:bodyPr>
          <a:lstStyle/>
          <a:p>
            <a:r>
              <a:rPr lang="en-GB" sz="1200" dirty="0" smtClean="0">
                <a:latin typeface="Arial" panose="020B0604020202020204" pitchFamily="34" charset="0"/>
                <a:cs typeface="Arial" panose="020B0604020202020204" pitchFamily="34" charset="0"/>
              </a:rPr>
              <a:t>This photograph shows the swearing-in of new Tyneside Irish and Scottish recruits at the Corn Exchange, Town Hall, Newcastle on 12 November 1914. </a:t>
            </a:r>
            <a:endParaRPr lang="en-GB" dirty="0">
              <a:latin typeface="Arial" panose="020B0604020202020204" pitchFamily="34" charset="0"/>
              <a:cs typeface="Arial" panose="020B0604020202020204" pitchFamily="34" charset="0"/>
            </a:endParaRPr>
          </a:p>
          <a:p>
            <a:pPr lvl="0"/>
            <a:r>
              <a:rPr lang="en-GB" altLang="en-US" sz="1200" dirty="0">
                <a:latin typeface="Arial" pitchFamily="34" charset="0"/>
                <a:ea typeface="Times New Roman" pitchFamily="18" charset="0"/>
                <a:cs typeface="Arial" pitchFamily="34" charset="0"/>
              </a:rPr>
              <a:t>In August 1914, at the start of the First World War, the British Army had fewer than half a million full-time soldiers. T</a:t>
            </a:r>
            <a:r>
              <a:rPr lang="en-GB" altLang="en-US" sz="1200" dirty="0" smtClean="0">
                <a:latin typeface="Arial" pitchFamily="34" charset="0"/>
                <a:ea typeface="Times New Roman" pitchFamily="18" charset="0"/>
                <a:cs typeface="Arial" pitchFamily="34" charset="0"/>
              </a:rPr>
              <a:t>here </a:t>
            </a:r>
            <a:r>
              <a:rPr lang="en-GB" altLang="en-US" sz="1200" dirty="0">
                <a:latin typeface="Arial" pitchFamily="34" charset="0"/>
                <a:ea typeface="Times New Roman" pitchFamily="18" charset="0"/>
                <a:cs typeface="Arial" pitchFamily="34" charset="0"/>
              </a:rPr>
              <a:t>was </a:t>
            </a:r>
            <a:r>
              <a:rPr lang="en-GB" altLang="en-US" sz="1200" dirty="0" smtClean="0">
                <a:latin typeface="Arial" pitchFamily="34" charset="0"/>
                <a:ea typeface="Times New Roman" pitchFamily="18" charset="0"/>
                <a:cs typeface="Arial" pitchFamily="34" charset="0"/>
              </a:rPr>
              <a:t>a nationwide appeal for men, with an opportunity to enlist at every public gathering. </a:t>
            </a:r>
            <a:endParaRPr lang="en-GB"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At half-time on the last League game to be played at St James’ Park in wartime, the Lord Mayor spoke urging volunteers to come forward. Initially, hundreds of thousands of men volunteered. </a:t>
            </a:r>
            <a:endParaRPr lang="en-GB" sz="1200" dirty="0"/>
          </a:p>
        </p:txBody>
      </p:sp>
    </p:spTree>
    <p:extLst>
      <p:ext uri="{BB962C8B-B14F-4D97-AF65-F5344CB8AC3E}">
        <p14:creationId xmlns:p14="http://schemas.microsoft.com/office/powerpoint/2010/main" val="3400743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rton\home\47447\aWW1\Digital Images for Website\Recruitment\IMG_07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2110" y="119654"/>
            <a:ext cx="3312368" cy="5039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5589240"/>
            <a:ext cx="8136904" cy="646331"/>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Image: A photograph showing a white </a:t>
            </a:r>
            <a:r>
              <a:rPr lang="en-GB" sz="1200" dirty="0" smtClean="0">
                <a:latin typeface="Arial" panose="020B0604020202020204" pitchFamily="34" charset="0"/>
                <a:cs typeface="Arial" panose="020B0604020202020204" pitchFamily="34" charset="0"/>
              </a:rPr>
              <a:t>feather</a:t>
            </a:r>
            <a:endParaRPr lang="en-GB" sz="1200" dirty="0" smtClean="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Women often presented white feathers to men of military age who had not enlisted and were not engaged in essential war work to brand them as cowards and further pressurise them to join up.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081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IGITAL IMAGES AND FILES\NEW SCANS\&amp;NEW SCANS - JPGS (MAX SIZE)\'Wor Life'\De-Coded - files on film\DX1336-Frederick Tait\DX133600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a:stretch/>
        </p:blipFill>
        <p:spPr bwMode="auto">
          <a:xfrm>
            <a:off x="2483768" y="116632"/>
            <a:ext cx="3600400" cy="50612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5576" y="5309980"/>
            <a:ext cx="7632848" cy="1200329"/>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Conscientious objectors were men who refused to fight on the basis of personal, religious, political or humanitarian grounds. Conscientious objectors had to apply to local tribunals for exemption from military service. Out of approximately 16,000 conscientious objectors in Britain at least a third went to prison.  </a:t>
            </a:r>
            <a:endParaRPr lang="en-GB" sz="1200" dirty="0">
              <a:latin typeface="Arial" panose="020B0604020202020204" pitchFamily="34" charset="0"/>
              <a:cs typeface="Arial" panose="020B0604020202020204" pitchFamily="34" charset="0"/>
            </a:endParaRPr>
          </a:p>
          <a:p>
            <a:endParaRPr lang="en-GB" sz="1200" dirty="0" smtClean="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Image: The Diary of a Conscientious Objector by Fred Tait, who was imprisoned because of his political beliefs. (DX1336)</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347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rton\home\47447\aWW1\Digital Images for Website\Recruitment\T118.75 Whitburn C of E mixed school log book 1914-1918 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66" t="8358" r="2657" b="3164"/>
          <a:stretch/>
        </p:blipFill>
        <p:spPr bwMode="auto">
          <a:xfrm>
            <a:off x="1644071" y="332656"/>
            <a:ext cx="5708073" cy="40455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4089" y="4653136"/>
            <a:ext cx="8784976" cy="1384995"/>
          </a:xfrm>
          <a:prstGeom prst="rect">
            <a:avLst/>
          </a:prstGeom>
        </p:spPr>
        <p:txBody>
          <a:bodyPr wrap="square">
            <a:spAutoFit/>
          </a:bodyPr>
          <a:lstStyle/>
          <a:p>
            <a:r>
              <a:rPr lang="en-US" sz="1200" b="1" dirty="0" smtClean="0">
                <a:latin typeface="Arial" panose="020B0604020202020204" pitchFamily="34" charset="0"/>
                <a:cs typeface="Arial" panose="020B0604020202020204" pitchFamily="34" charset="0"/>
              </a:rPr>
              <a:t>School Logbook</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This excerpt from a school logbook describes what happened when someone set off for war.</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“In the name of the teachers and scholars, the master said “I wish you God-speed, good luck, good health and a safe return” Three cheers were given for the King, three for Mr. Orr, the national anthem was sung. Mr. Orr simply said “I thank you” and went off to pack his things and report himself at Durham.”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57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con213\AppData\Local\KESoftware\Cache\137\711\TWCMS_2009_45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759187"/>
            <a:ext cx="6298889" cy="40324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576" y="5013176"/>
            <a:ext cx="7414062" cy="830997"/>
          </a:xfrm>
          <a:prstGeom prst="rect">
            <a:avLst/>
          </a:prstGeom>
        </p:spPr>
        <p:txBody>
          <a:bodyPr wrap="square">
            <a:spAutoFit/>
          </a:bodyPr>
          <a:lstStyle/>
          <a:p>
            <a:pPr lvl="0"/>
            <a:r>
              <a:rPr lang="en-GB" altLang="en-US" sz="1200" dirty="0" smtClean="0">
                <a:latin typeface="Arial" pitchFamily="34" charset="0"/>
                <a:ea typeface="Times New Roman" pitchFamily="18" charset="0"/>
                <a:cs typeface="Arial" pitchFamily="34" charset="0"/>
              </a:rPr>
              <a:t>A photograph from 1914 showing a group of soldiers from the Northumberland Hussars. </a:t>
            </a:r>
            <a:endParaRPr lang="en-US" altLang="en-US" sz="900" dirty="0">
              <a:solidFill>
                <a:srgbClr val="505050"/>
              </a:solidFill>
              <a:latin typeface="Arial" pitchFamily="34" charset="0"/>
              <a:cs typeface="Arial" pitchFamily="34" charset="0"/>
            </a:endParaRPr>
          </a:p>
          <a:p>
            <a:pPr lvl="0" eaLnBrk="0" fontAlgn="base" hangingPunct="0">
              <a:spcBef>
                <a:spcPct val="0"/>
              </a:spcBef>
              <a:spcAft>
                <a:spcPct val="0"/>
              </a:spcAft>
            </a:pPr>
            <a:r>
              <a:rPr lang="en-US" altLang="en-US" sz="1200" dirty="0" smtClean="0">
                <a:latin typeface="Arial" pitchFamily="34" charset="0"/>
                <a:cs typeface="Arial" pitchFamily="34" charset="0"/>
              </a:rPr>
              <a:t>Men were encouraged to sign up with their friends and work mates and fight together. Around two thirds of the thousand battalions set up in the first two years of the war were local pals battalions. </a:t>
            </a:r>
            <a:r>
              <a:rPr lang="en-US" altLang="en-US" sz="900" dirty="0" smtClean="0">
                <a:latin typeface="Arial" pitchFamily="34" charset="0"/>
                <a:cs typeface="Arial" pitchFamily="34" charset="0"/>
              </a:rPr>
              <a:t>  </a:t>
            </a:r>
            <a:endParaRPr lang="en-US" altLang="en-US" sz="21000" dirty="0">
              <a:latin typeface="Arial" pitchFamily="34" charset="0"/>
              <a:cs typeface="Arial" pitchFamily="34" charset="0"/>
            </a:endParaRPr>
          </a:p>
          <a:p>
            <a:endParaRPr lang="en-US" sz="1200" dirty="0">
              <a:latin typeface="Arial" panose="020B0604020202020204" pitchFamily="34" charset="0"/>
              <a:cs typeface="Arial" panose="020B0604020202020204" pitchFamily="34" charset="0"/>
            </a:endParaRPr>
          </a:p>
        </p:txBody>
      </p:sp>
      <p:pic>
        <p:nvPicPr>
          <p:cNvPr id="6" name="Picture 2" descr="An illustration of a recruitment officer and a queue of volunte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147483647"/>
            <a:ext cx="5943600" cy="3343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03648" y="620688"/>
            <a:ext cx="4572000" cy="276999"/>
          </a:xfrm>
          <a:prstGeom prst="rect">
            <a:avLst/>
          </a:prstGeom>
        </p:spPr>
        <p:txBody>
          <a:bodyPr>
            <a:spAutoFit/>
          </a:bodyPr>
          <a:lstStyle/>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010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
            <a:ext cx="7103927" cy="4724400"/>
          </a:xfrm>
          <a:prstGeom prst="rect">
            <a:avLst/>
          </a:prstGeom>
        </p:spPr>
      </p:pic>
      <p:sp>
        <p:nvSpPr>
          <p:cNvPr id="3" name="Rectangle 2"/>
          <p:cNvSpPr/>
          <p:nvPr/>
        </p:nvSpPr>
        <p:spPr>
          <a:xfrm>
            <a:off x="683568" y="5229199"/>
            <a:ext cx="8045896" cy="830997"/>
          </a:xfrm>
          <a:prstGeom prst="rect">
            <a:avLst/>
          </a:prstGeom>
        </p:spPr>
        <p:txBody>
          <a:bodyPr wrap="square">
            <a:spAutoFit/>
          </a:bodyPr>
          <a:lstStyle/>
          <a:p>
            <a:r>
              <a:rPr lang="en-GB" sz="1200" dirty="0" smtClean="0">
                <a:latin typeface="Arial" panose="020B0604020202020204" pitchFamily="34" charset="0"/>
                <a:cs typeface="Arial" panose="020B0604020202020204" pitchFamily="34" charset="0"/>
              </a:rPr>
              <a:t>A photograph showing recruits in the Co-operative Wholesale Society dining hall (now Discovery Museum’s Great Hall). </a:t>
            </a:r>
            <a:r>
              <a:rPr lang="en-GB" dirty="0" smtClean="0">
                <a:latin typeface="Arial" panose="020B0604020202020204" pitchFamily="34" charset="0"/>
                <a:cs typeface="Arial" panose="020B0604020202020204" pitchFamily="34" charset="0"/>
              </a:rPr>
              <a:t/>
            </a:r>
            <a:br>
              <a:rPr lang="en-GB"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Many employers encouraged enlisting and businesses like </a:t>
            </a:r>
            <a:r>
              <a:rPr lang="en-GB" sz="1200" dirty="0">
                <a:solidFill>
                  <a:prstClr val="black"/>
                </a:solidFill>
                <a:latin typeface="Arial" panose="020B0604020202020204" pitchFamily="34" charset="0"/>
                <a:cs typeface="Arial" panose="020B0604020202020204" pitchFamily="34" charset="0"/>
              </a:rPr>
              <a:t>t</a:t>
            </a:r>
            <a:r>
              <a:rPr lang="en-GB" sz="1200" dirty="0" smtClean="0">
                <a:solidFill>
                  <a:prstClr val="black"/>
                </a:solidFill>
                <a:latin typeface="Arial" panose="020B0604020202020204" pitchFamily="34" charset="0"/>
                <a:cs typeface="Arial" panose="020B0604020202020204" pitchFamily="34" charset="0"/>
              </a:rPr>
              <a:t>he </a:t>
            </a:r>
            <a:r>
              <a:rPr lang="en-GB" sz="1200" dirty="0">
                <a:solidFill>
                  <a:prstClr val="black"/>
                </a:solidFill>
                <a:latin typeface="Arial" panose="020B0604020202020204" pitchFamily="34" charset="0"/>
                <a:cs typeface="Arial" panose="020B0604020202020204" pitchFamily="34" charset="0"/>
              </a:rPr>
              <a:t>Co-op reserved the jobs of </a:t>
            </a:r>
            <a:r>
              <a:rPr lang="en-GB" sz="1200" dirty="0" smtClean="0">
                <a:solidFill>
                  <a:prstClr val="black"/>
                </a:solidFill>
                <a:latin typeface="Arial" panose="020B0604020202020204" pitchFamily="34" charset="0"/>
                <a:cs typeface="Arial" panose="020B0604020202020204" pitchFamily="34" charset="0"/>
              </a:rPr>
              <a:t>employees who joined up and </a:t>
            </a:r>
            <a:r>
              <a:rPr lang="en-GB" sz="1200" dirty="0">
                <a:solidFill>
                  <a:prstClr val="black"/>
                </a:solidFill>
                <a:latin typeface="Arial" panose="020B0604020202020204" pitchFamily="34" charset="0"/>
                <a:cs typeface="Arial" panose="020B0604020202020204" pitchFamily="34" charset="0"/>
              </a:rPr>
              <a:t>continued to pay them full </a:t>
            </a:r>
            <a:r>
              <a:rPr lang="en-GB" sz="1200" dirty="0" smtClean="0">
                <a:solidFill>
                  <a:prstClr val="black"/>
                </a:solidFill>
                <a:latin typeface="Arial" panose="020B0604020202020204" pitchFamily="34" charset="0"/>
                <a:cs typeface="Arial" panose="020B0604020202020204" pitchFamily="34" charset="0"/>
              </a:rPr>
              <a:t>wages while they were serving.</a:t>
            </a:r>
            <a:r>
              <a:rPr lang="en-US" sz="1200" dirty="0" smtClean="0">
                <a:latin typeface="Arial" panose="020B0604020202020204" pitchFamily="34" charset="0"/>
                <a:cs typeface="Arial" panose="020B0604020202020204" pitchFamily="34" charset="0"/>
              </a:rPr>
              <a:t> </a:t>
            </a:r>
            <a:endParaRPr lang="en-GB" sz="1200" dirty="0"/>
          </a:p>
        </p:txBody>
      </p:sp>
    </p:spTree>
    <p:extLst>
      <p:ext uri="{BB962C8B-B14F-4D97-AF65-F5344CB8AC3E}">
        <p14:creationId xmlns:p14="http://schemas.microsoft.com/office/powerpoint/2010/main" val="1328106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rton\home\47447\aWW1\Digital Images for Website\Recruitment\DX19.1-6 Michael Betson army for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291" y="152400"/>
            <a:ext cx="7467600" cy="50250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70709" y="5272207"/>
            <a:ext cx="6890327" cy="1200329"/>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Michael </a:t>
            </a:r>
            <a:r>
              <a:rPr lang="en-GB" sz="1200" dirty="0" err="1" smtClean="0">
                <a:latin typeface="Arial" panose="020B0604020202020204" pitchFamily="34" charset="0"/>
                <a:cs typeface="Arial" panose="020B0604020202020204" pitchFamily="34" charset="0"/>
              </a:rPr>
              <a:t>Betson’s</a:t>
            </a:r>
            <a:r>
              <a:rPr lang="en-GB" sz="1200" dirty="0" smtClean="0">
                <a:latin typeface="Arial" panose="020B0604020202020204" pitchFamily="34" charset="0"/>
                <a:cs typeface="Arial" panose="020B0604020202020204" pitchFamily="34" charset="0"/>
              </a:rPr>
              <a:t> Army Reserve form, Michael Benson was a miner from Houghton-le-Spring who had already completed a term of service. (DX19.1)</a:t>
            </a:r>
          </a:p>
          <a:p>
            <a:endParaRPr lang="en-GB" sz="1200" dirty="0">
              <a:latin typeface="Arial" panose="020B0604020202020204" pitchFamily="34" charset="0"/>
              <a:cs typeface="Arial" panose="020B0604020202020204" pitchFamily="34" charset="0"/>
            </a:endParaRPr>
          </a:p>
          <a:p>
            <a:r>
              <a:rPr lang="en-GB" sz="1200" dirty="0" smtClean="0">
                <a:latin typeface="Arial" panose="020B0604020202020204" pitchFamily="34" charset="0"/>
                <a:cs typeface="Arial" panose="020B0604020202020204" pitchFamily="34" charset="0"/>
              </a:rPr>
              <a:t>Although the initial response was overwhelming, news of the awful conditions and casualties at the front quickly spread and the numbers of men volunteering dropped significantly. Army reservists were quickly called up. </a:t>
            </a:r>
            <a:endParaRPr lang="en-GB" dirty="0"/>
          </a:p>
        </p:txBody>
      </p:sp>
    </p:spTree>
    <p:extLst>
      <p:ext uri="{BB962C8B-B14F-4D97-AF65-F5344CB8AC3E}">
        <p14:creationId xmlns:p14="http://schemas.microsoft.com/office/powerpoint/2010/main" val="1961557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rton\home\47447\aWW1\Digital Images for Website\Recruitment\TWCMS K17102 recto B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46" t="4625" r="6491" b="4770"/>
          <a:stretch/>
        </p:blipFill>
        <p:spPr bwMode="auto">
          <a:xfrm>
            <a:off x="2195736" y="188640"/>
            <a:ext cx="3641925" cy="5409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6583" y="5661248"/>
            <a:ext cx="8424935" cy="830997"/>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rPr>
              <a:t>A British propaganda poster (TWCMS:K17102)</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Men were put under a lot of pressure to sign up. </a:t>
            </a:r>
          </a:p>
          <a:p>
            <a:r>
              <a:rPr lang="en-US" sz="1200" dirty="0" smtClean="0">
                <a:latin typeface="Arial" panose="020B0604020202020204" pitchFamily="34" charset="0"/>
                <a:cs typeface="Arial" panose="020B0604020202020204" pitchFamily="34" charset="0"/>
              </a:rPr>
              <a:t>Posters were designed to inspire patriotism and make men feel like it was their duty to enlist. </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702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rton\home\47447\aWW1\Digital Images for Website\Recruitment\TWCMS_2000_2072a.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33678"/>
            <a:ext cx="6553200" cy="42515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99592" y="5014852"/>
            <a:ext cx="6012160" cy="276999"/>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rPr>
              <a:t>Image: A propaganda postcard (TWCMS:2000.2072)</a:t>
            </a:r>
          </a:p>
        </p:txBody>
      </p:sp>
    </p:spTree>
    <p:extLst>
      <p:ext uri="{BB962C8B-B14F-4D97-AF65-F5344CB8AC3E}">
        <p14:creationId xmlns:p14="http://schemas.microsoft.com/office/powerpoint/2010/main" val="3486950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rton\home\47447\aWW1\Digital Images for Website\Recruitment\TWCMS_2005_1904a.tif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04091"/>
            <a:ext cx="5181600" cy="37706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 y="4572000"/>
            <a:ext cx="7999040" cy="1015663"/>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rPr>
              <a:t>Image: A National Registration Card from 1915 </a:t>
            </a:r>
          </a:p>
          <a:p>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By 1915 </a:t>
            </a:r>
            <a:r>
              <a:rPr lang="en-US" sz="1200" dirty="0">
                <a:latin typeface="Arial" panose="020B0604020202020204" pitchFamily="34" charset="0"/>
                <a:cs typeface="Arial" panose="020B0604020202020204" pitchFamily="34" charset="0"/>
              </a:rPr>
              <a:t>it </a:t>
            </a:r>
            <a:r>
              <a:rPr lang="en-US" sz="1200" dirty="0" smtClean="0">
                <a:latin typeface="Arial" panose="020B0604020202020204" pitchFamily="34" charset="0"/>
                <a:cs typeface="Arial" panose="020B0604020202020204" pitchFamily="34" charset="0"/>
              </a:rPr>
              <a:t>was clear </a:t>
            </a:r>
            <a:r>
              <a:rPr lang="en-US" sz="1200" dirty="0">
                <a:latin typeface="Arial" panose="020B0604020202020204" pitchFamily="34" charset="0"/>
                <a:cs typeface="Arial" panose="020B0604020202020204" pitchFamily="34" charset="0"/>
              </a:rPr>
              <a:t>that voluntary recruitment was not going to provide the numbers of men required for </a:t>
            </a:r>
            <a:r>
              <a:rPr lang="en-US" sz="1200" dirty="0" smtClean="0">
                <a:latin typeface="Arial" panose="020B0604020202020204" pitchFamily="34" charset="0"/>
                <a:cs typeface="Arial" panose="020B0604020202020204" pitchFamily="34" charset="0"/>
              </a:rPr>
              <a:t>war, so </a:t>
            </a:r>
            <a:r>
              <a:rPr lang="en-US" sz="1200" dirty="0">
                <a:latin typeface="Arial" panose="020B0604020202020204" pitchFamily="34" charset="0"/>
                <a:cs typeface="Arial" panose="020B0604020202020204" pitchFamily="34" charset="0"/>
              </a:rPr>
              <a:t>t</a:t>
            </a:r>
            <a:r>
              <a:rPr lang="en-US" sz="1200" dirty="0" smtClean="0">
                <a:latin typeface="Arial" panose="020B0604020202020204" pitchFamily="34" charset="0"/>
                <a:cs typeface="Arial" panose="020B0604020202020204" pitchFamily="34" charset="0"/>
              </a:rPr>
              <a:t>he </a:t>
            </a:r>
            <a:r>
              <a:rPr lang="en-US" sz="1200" dirty="0">
                <a:latin typeface="Arial" panose="020B0604020202020204" pitchFamily="34" charset="0"/>
                <a:cs typeface="Arial" panose="020B0604020202020204" pitchFamily="34" charset="0"/>
              </a:rPr>
              <a:t>g</a:t>
            </a:r>
            <a:r>
              <a:rPr lang="en-US" sz="1200" dirty="0" smtClean="0">
                <a:latin typeface="Arial" panose="020B0604020202020204" pitchFamily="34" charset="0"/>
                <a:cs typeface="Arial" panose="020B0604020202020204" pitchFamily="34" charset="0"/>
              </a:rPr>
              <a:t>overnment </a:t>
            </a:r>
            <a:r>
              <a:rPr lang="en-US" sz="1200" dirty="0">
                <a:latin typeface="Arial" panose="020B0604020202020204" pitchFamily="34" charset="0"/>
                <a:cs typeface="Arial" panose="020B0604020202020204" pitchFamily="34" charset="0"/>
              </a:rPr>
              <a:t>passed the National Registration Act </a:t>
            </a:r>
            <a:r>
              <a:rPr lang="en-US" sz="1200" dirty="0" smtClean="0">
                <a:latin typeface="Arial" panose="020B0604020202020204" pitchFamily="34" charset="0"/>
                <a:cs typeface="Arial" panose="020B0604020202020204" pitchFamily="34" charset="0"/>
              </a:rPr>
              <a:t>to find out how many men between the ages of 15 and 65 there were. </a:t>
            </a:r>
            <a:endParaRPr lang="en-GB" sz="1200" dirty="0">
              <a:latin typeface="Arial" panose="020B0604020202020204" pitchFamily="34" charset="0"/>
              <a:cs typeface="Arial" panose="020B0604020202020204" pitchFamily="34" charset="0"/>
            </a:endParaRPr>
          </a:p>
        </p:txBody>
      </p:sp>
      <p:pic>
        <p:nvPicPr>
          <p:cNvPr id="1026" name="Picture 2" descr="C:\Users\47447\AppData\Local\KESoftware\Cache\136\512\TWCMS_2005_1904b.tif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38727"/>
            <a:ext cx="2675369" cy="373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1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rton\home\47447\aWW1\Digital Images for Website\Recruitment\DX19.1-6 Michael Betson certificate of exemption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52400"/>
            <a:ext cx="2531492" cy="39624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barton\home\47447\aWW1\Digital Images for Website\Recruitment\DX19.1-6 Michael Betson certificate of exemption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506" y="152400"/>
            <a:ext cx="2598294"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8200" y="4343400"/>
            <a:ext cx="7620000" cy="3631763"/>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Image: An example of an Army Exemption card given to Michael </a:t>
            </a:r>
            <a:r>
              <a:rPr lang="en-US" sz="1200" dirty="0" err="1" smtClean="0">
                <a:latin typeface="Arial" panose="020B0604020202020204" pitchFamily="34" charset="0"/>
                <a:cs typeface="Arial" panose="020B0604020202020204" pitchFamily="34" charset="0"/>
              </a:rPr>
              <a:t>Betson</a:t>
            </a:r>
            <a:r>
              <a:rPr lang="en-US" sz="1200" dirty="0" smtClean="0">
                <a:latin typeface="Arial" panose="020B0604020202020204" pitchFamily="34" charset="0"/>
                <a:cs typeface="Arial" panose="020B0604020202020204" pitchFamily="34" charset="0"/>
              </a:rPr>
              <a:t>. </a:t>
            </a:r>
            <a:endParaRPr lang="en-US"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 </a:t>
            </a:r>
            <a:r>
              <a:rPr lang="en-US" sz="1200" dirty="0">
                <a:latin typeface="Arial" panose="020B0604020202020204" pitchFamily="34" charset="0"/>
                <a:cs typeface="Arial" panose="020B0604020202020204" pitchFamily="34" charset="0"/>
              </a:rPr>
              <a:t>Military Service Act of </a:t>
            </a:r>
            <a:r>
              <a:rPr lang="en-US" sz="1200" dirty="0" smtClean="0">
                <a:latin typeface="Arial" panose="020B0604020202020204" pitchFamily="34" charset="0"/>
                <a:cs typeface="Arial" panose="020B0604020202020204" pitchFamily="34" charset="0"/>
              </a:rPr>
              <a:t>1916 </a:t>
            </a:r>
            <a:r>
              <a:rPr lang="en-US" sz="1200" dirty="0">
                <a:latin typeface="Arial" panose="020B0604020202020204" pitchFamily="34" charset="0"/>
                <a:cs typeface="Arial" panose="020B0604020202020204" pitchFamily="34" charset="0"/>
              </a:rPr>
              <a:t>brought conscription into effect for the first </a:t>
            </a:r>
            <a:r>
              <a:rPr lang="en-US" sz="1200" dirty="0" smtClean="0">
                <a:latin typeface="Arial" panose="020B0604020202020204" pitchFamily="34" charset="0"/>
                <a:cs typeface="Arial" panose="020B0604020202020204" pitchFamily="34" charset="0"/>
              </a:rPr>
              <a:t>time. The act specified that single men between the ages of 18 and 40 would be called up for service. This was later extended to married men and the age limit was raised to 50. </a:t>
            </a:r>
          </a:p>
          <a:p>
            <a:r>
              <a:rPr lang="en-US" sz="1200" dirty="0" smtClean="0">
                <a:solidFill>
                  <a:prstClr val="black"/>
                </a:solidFill>
                <a:latin typeface="Arial" panose="020B0604020202020204" pitchFamily="34" charset="0"/>
                <a:cs typeface="Arial" panose="020B0604020202020204" pitchFamily="34" charset="0"/>
              </a:rPr>
              <a:t>An </a:t>
            </a:r>
            <a:r>
              <a:rPr lang="en-US" sz="1200" dirty="0">
                <a:solidFill>
                  <a:prstClr val="black"/>
                </a:solidFill>
                <a:latin typeface="Arial" panose="020B0604020202020204" pitchFamily="34" charset="0"/>
                <a:cs typeface="Arial" panose="020B0604020202020204" pitchFamily="34" charset="0"/>
              </a:rPr>
              <a:t>application </a:t>
            </a:r>
            <a:r>
              <a:rPr lang="en-US" sz="1200" dirty="0" smtClean="0">
                <a:solidFill>
                  <a:prstClr val="black"/>
                </a:solidFill>
                <a:latin typeface="Arial" panose="020B0604020202020204" pitchFamily="34" charset="0"/>
                <a:cs typeface="Arial" panose="020B0604020202020204" pitchFamily="34" charset="0"/>
              </a:rPr>
              <a:t>could </a:t>
            </a:r>
            <a:r>
              <a:rPr lang="en-US" sz="1200" dirty="0">
                <a:solidFill>
                  <a:prstClr val="black"/>
                </a:solidFill>
                <a:latin typeface="Arial" panose="020B0604020202020204" pitchFamily="34" charset="0"/>
                <a:cs typeface="Arial" panose="020B0604020202020204" pitchFamily="34" charset="0"/>
              </a:rPr>
              <a:t>be made </a:t>
            </a:r>
            <a:r>
              <a:rPr lang="en-US" sz="1200" dirty="0" smtClean="0">
                <a:solidFill>
                  <a:prstClr val="black"/>
                </a:solidFill>
                <a:latin typeface="Arial" panose="020B0604020202020204" pitchFamily="34" charset="0"/>
                <a:cs typeface="Arial" panose="020B0604020202020204" pitchFamily="34" charset="0"/>
              </a:rPr>
              <a:t>for </a:t>
            </a:r>
            <a:r>
              <a:rPr lang="en-US" sz="1200" dirty="0">
                <a:solidFill>
                  <a:prstClr val="black"/>
                </a:solidFill>
                <a:latin typeface="Arial" panose="020B0604020202020204" pitchFamily="34" charset="0"/>
                <a:cs typeface="Arial" panose="020B0604020202020204" pitchFamily="34" charset="0"/>
              </a:rPr>
              <a:t>the issue of a certificate of </a:t>
            </a:r>
            <a:r>
              <a:rPr lang="en-US" sz="1200" dirty="0" smtClean="0">
                <a:solidFill>
                  <a:prstClr val="black"/>
                </a:solidFill>
                <a:latin typeface="Arial" panose="020B0604020202020204" pitchFamily="34" charset="0"/>
                <a:cs typeface="Arial" panose="020B0604020202020204" pitchFamily="34" charset="0"/>
              </a:rPr>
              <a:t>exemption if: </a:t>
            </a:r>
            <a:endParaRPr lang="en-US" sz="1200" dirty="0">
              <a:latin typeface="Arial" panose="020B0604020202020204" pitchFamily="34" charset="0"/>
              <a:cs typeface="Arial" panose="020B0604020202020204" pitchFamily="34" charset="0"/>
            </a:endParaRPr>
          </a:p>
          <a:p>
            <a:pPr marL="228600" indent="-228600">
              <a:buAutoNum type="arabicPeriod"/>
            </a:pPr>
            <a:r>
              <a:rPr lang="en-US" sz="1200" dirty="0">
                <a:latin typeface="Arial" panose="020B0604020202020204" pitchFamily="34" charset="0"/>
                <a:cs typeface="Arial" panose="020B0604020202020204" pitchFamily="34" charset="0"/>
              </a:rPr>
              <a:t>I</a:t>
            </a:r>
            <a:r>
              <a:rPr lang="en-US" sz="1200" dirty="0" smtClean="0">
                <a:latin typeface="Arial" panose="020B0604020202020204" pitchFamily="34" charset="0"/>
                <a:cs typeface="Arial" panose="020B0604020202020204" pitchFamily="34" charset="0"/>
              </a:rPr>
              <a:t>f </a:t>
            </a:r>
            <a:r>
              <a:rPr lang="en-US" sz="1200" dirty="0">
                <a:latin typeface="Arial" panose="020B0604020202020204" pitchFamily="34" charset="0"/>
                <a:cs typeface="Arial" panose="020B0604020202020204" pitchFamily="34" charset="0"/>
              </a:rPr>
              <a:t>it is </a:t>
            </a:r>
            <a:r>
              <a:rPr lang="en-US" sz="1200" dirty="0" smtClean="0">
                <a:latin typeface="Arial" panose="020B0604020202020204" pitchFamily="34" charset="0"/>
                <a:cs typeface="Arial" panose="020B0604020202020204" pitchFamily="34" charset="0"/>
              </a:rPr>
              <a:t>in </a:t>
            </a:r>
            <a:r>
              <a:rPr lang="en-US" sz="1200" dirty="0">
                <a:latin typeface="Arial" panose="020B0604020202020204" pitchFamily="34" charset="0"/>
                <a:cs typeface="Arial" panose="020B0604020202020204" pitchFamily="34" charset="0"/>
              </a:rPr>
              <a:t>the </a:t>
            </a:r>
            <a:r>
              <a:rPr lang="en-US" sz="1200" dirty="0" smtClean="0">
                <a:latin typeface="Arial" panose="020B0604020202020204" pitchFamily="34" charset="0"/>
                <a:cs typeface="Arial" panose="020B0604020202020204" pitchFamily="34" charset="0"/>
              </a:rPr>
              <a:t>nation’s </a:t>
            </a:r>
            <a:r>
              <a:rPr lang="en-US" sz="1200" dirty="0">
                <a:latin typeface="Arial" panose="020B0604020202020204" pitchFamily="34" charset="0"/>
                <a:cs typeface="Arial" panose="020B0604020202020204" pitchFamily="34" charset="0"/>
              </a:rPr>
              <a:t>interests that he should be engaged in other </a:t>
            </a:r>
            <a:r>
              <a:rPr lang="en-US" sz="1200" dirty="0" smtClean="0">
                <a:latin typeface="Arial" panose="020B0604020202020204" pitchFamily="34" charset="0"/>
                <a:cs typeface="Arial" panose="020B0604020202020204" pitchFamily="34" charset="0"/>
              </a:rPr>
              <a:t>work or </a:t>
            </a:r>
            <a:r>
              <a:rPr lang="en-US" sz="1200" dirty="0">
                <a:latin typeface="Arial" panose="020B0604020202020204" pitchFamily="34" charset="0"/>
                <a:cs typeface="Arial" panose="020B0604020202020204" pitchFamily="34" charset="0"/>
              </a:rPr>
              <a:t>if he is being educated or trained for </a:t>
            </a:r>
            <a:r>
              <a:rPr lang="en-US" sz="1200" dirty="0" smtClean="0">
                <a:latin typeface="Arial" panose="020B0604020202020204" pitchFamily="34" charset="0"/>
                <a:cs typeface="Arial" panose="020B0604020202020204" pitchFamily="34" charset="0"/>
              </a:rPr>
              <a:t>any </a:t>
            </a:r>
            <a:r>
              <a:rPr lang="en-US" sz="1200" dirty="0">
                <a:latin typeface="Arial" panose="020B0604020202020204" pitchFamily="34" charset="0"/>
                <a:cs typeface="Arial" panose="020B0604020202020204" pitchFamily="34" charset="0"/>
              </a:rPr>
              <a:t>other </a:t>
            </a:r>
            <a:r>
              <a:rPr lang="en-US" sz="1200" dirty="0" smtClean="0">
                <a:latin typeface="Arial" panose="020B0604020202020204" pitchFamily="34" charset="0"/>
                <a:cs typeface="Arial" panose="020B0604020202020204" pitchFamily="34" charset="0"/>
              </a:rPr>
              <a:t>work </a:t>
            </a:r>
            <a:r>
              <a:rPr lang="en-US" sz="1200" dirty="0">
                <a:latin typeface="Arial" panose="020B0604020202020204" pitchFamily="34" charset="0"/>
                <a:cs typeface="Arial" panose="020B0604020202020204" pitchFamily="34" charset="0"/>
              </a:rPr>
              <a:t>that he should </a:t>
            </a:r>
            <a:r>
              <a:rPr lang="en-US" sz="1200" dirty="0" smtClean="0">
                <a:latin typeface="Arial" panose="020B0604020202020204" pitchFamily="34" charset="0"/>
                <a:cs typeface="Arial" panose="020B0604020202020204" pitchFamily="34" charset="0"/>
              </a:rPr>
              <a:t>continue.</a:t>
            </a:r>
            <a:endParaRPr lang="en-US" sz="1200" dirty="0">
              <a:latin typeface="Arial" panose="020B0604020202020204" pitchFamily="34" charset="0"/>
              <a:cs typeface="Arial" panose="020B0604020202020204" pitchFamily="34" charset="0"/>
            </a:endParaRPr>
          </a:p>
          <a:p>
            <a:pPr marL="228600" indent="-228600">
              <a:buAutoNum type="arabicPeriod"/>
            </a:pPr>
            <a:r>
              <a:rPr lang="en-US" sz="1200" dirty="0" smtClean="0">
                <a:latin typeface="Arial" panose="020B0604020202020204" pitchFamily="34" charset="0"/>
                <a:cs typeface="Arial" panose="020B0604020202020204" pitchFamily="34" charset="0"/>
              </a:rPr>
              <a:t>If </a:t>
            </a:r>
            <a:r>
              <a:rPr lang="en-US" sz="1200" dirty="0">
                <a:latin typeface="Arial" panose="020B0604020202020204" pitchFamily="34" charset="0"/>
                <a:cs typeface="Arial" panose="020B0604020202020204" pitchFamily="34" charset="0"/>
              </a:rPr>
              <a:t>serious hardship would ensue owing to his </a:t>
            </a:r>
            <a:r>
              <a:rPr lang="en-US" sz="1200" dirty="0" smtClean="0">
                <a:latin typeface="Arial" panose="020B0604020202020204" pitchFamily="34" charset="0"/>
                <a:cs typeface="Arial" panose="020B0604020202020204" pitchFamily="34" charset="0"/>
              </a:rPr>
              <a:t>financial </a:t>
            </a:r>
            <a:r>
              <a:rPr lang="en-US" sz="1200" dirty="0">
                <a:latin typeface="Arial" panose="020B0604020202020204" pitchFamily="34" charset="0"/>
                <a:cs typeface="Arial" panose="020B0604020202020204" pitchFamily="34" charset="0"/>
              </a:rPr>
              <a:t>or business obligations or domestic </a:t>
            </a:r>
            <a:r>
              <a:rPr lang="en-US" sz="1200" dirty="0" smtClean="0">
                <a:latin typeface="Arial" panose="020B0604020202020204" pitchFamily="34" charset="0"/>
                <a:cs typeface="Arial" panose="020B0604020202020204" pitchFamily="34" charset="0"/>
              </a:rPr>
              <a:t>position</a:t>
            </a:r>
          </a:p>
          <a:p>
            <a:pPr marL="228600" indent="-228600">
              <a:buAutoNum type="arabicPeriod"/>
            </a:pPr>
            <a:r>
              <a:rPr lang="en-US" sz="1200" dirty="0">
                <a:latin typeface="Arial" panose="020B0604020202020204" pitchFamily="34" charset="0"/>
                <a:cs typeface="Arial" panose="020B0604020202020204" pitchFamily="34" charset="0"/>
              </a:rPr>
              <a:t>I</a:t>
            </a:r>
            <a:r>
              <a:rPr lang="en-US" sz="1200" dirty="0" smtClean="0">
                <a:latin typeface="Arial" panose="020B0604020202020204" pitchFamily="34" charset="0"/>
                <a:cs typeface="Arial" panose="020B0604020202020204" pitchFamily="34" charset="0"/>
              </a:rPr>
              <a:t>ll </a:t>
            </a:r>
            <a:r>
              <a:rPr lang="en-US" sz="1200" dirty="0">
                <a:latin typeface="Arial" panose="020B0604020202020204" pitchFamily="34" charset="0"/>
                <a:cs typeface="Arial" panose="020B0604020202020204" pitchFamily="34" charset="0"/>
              </a:rPr>
              <a:t>health or </a:t>
            </a:r>
            <a:r>
              <a:rPr lang="en-US" sz="1200" dirty="0" smtClean="0">
                <a:latin typeface="Arial" panose="020B0604020202020204" pitchFamily="34" charset="0"/>
                <a:cs typeface="Arial" panose="020B0604020202020204" pitchFamily="34" charset="0"/>
              </a:rPr>
              <a:t>infirmity</a:t>
            </a:r>
            <a:endParaRPr lang="en-US" sz="1200" dirty="0">
              <a:latin typeface="Arial" panose="020B0604020202020204" pitchFamily="34" charset="0"/>
              <a:cs typeface="Arial" panose="020B0604020202020204" pitchFamily="34" charset="0"/>
            </a:endParaRPr>
          </a:p>
          <a:p>
            <a:pPr marL="228600" indent="-228600">
              <a:buAutoNum type="arabicPeriod"/>
            </a:pPr>
            <a:r>
              <a:rPr lang="en-US" sz="1200" dirty="0" smtClean="0">
                <a:latin typeface="Arial" panose="020B0604020202020204" pitchFamily="34" charset="0"/>
                <a:cs typeface="Arial" panose="020B0604020202020204" pitchFamily="34" charset="0"/>
              </a:rPr>
              <a:t>Conscientious </a:t>
            </a:r>
            <a:r>
              <a:rPr lang="en-US" sz="1200" dirty="0">
                <a:latin typeface="Arial" panose="020B0604020202020204" pitchFamily="34" charset="0"/>
                <a:cs typeface="Arial" panose="020B0604020202020204" pitchFamily="34" charset="0"/>
              </a:rPr>
              <a:t>objection to the undertaking of combatant service</a:t>
            </a:r>
            <a:r>
              <a:rPr lang="en-US" sz="1200" dirty="0" smtClean="0">
                <a:latin typeface="Arial" panose="020B0604020202020204" pitchFamily="34" charset="0"/>
                <a:cs typeface="Arial" panose="020B0604020202020204" pitchFamily="34" charset="0"/>
              </a:rPr>
              <a:t>.</a:t>
            </a:r>
          </a:p>
          <a:p>
            <a:pPr marL="285750" indent="-285750">
              <a:buFontTx/>
              <a:buChar char="-"/>
            </a:pPr>
            <a:endParaRPr lang="en-US" sz="1200" dirty="0">
              <a:latin typeface="Arial" panose="020B0604020202020204" pitchFamily="34" charset="0"/>
              <a:cs typeface="Arial" panose="020B0604020202020204" pitchFamily="34" charset="0"/>
            </a:endParaRPr>
          </a:p>
          <a:p>
            <a:pPr marL="285750" indent="-285750">
              <a:buFontTx/>
              <a:buChar char="-"/>
            </a:pPr>
            <a:endParaRPr lang="en-US" sz="14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85750" indent="-285750">
              <a:buFontTx/>
              <a:buChar char="-"/>
            </a:pPr>
            <a:endParaRPr lang="en-GB" dirty="0">
              <a:latin typeface="Arial" panose="020B0604020202020204" pitchFamily="34" charset="0"/>
              <a:cs typeface="Arial" panose="020B0604020202020204" pitchFamily="34" charset="0"/>
            </a:endParaRPr>
          </a:p>
          <a:p>
            <a:pPr lvl="0"/>
            <a:endParaRPr lang="en-US" dirty="0">
              <a:solidFill>
                <a:prstClr val="black"/>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572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arton\home\47447\aWW1\Digital Images for Website\Recruitment\TWCMS_2006_6206-a.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20" t="15252" r="14446" b="12518"/>
          <a:stretch/>
        </p:blipFill>
        <p:spPr bwMode="auto">
          <a:xfrm>
            <a:off x="2555776" y="620688"/>
            <a:ext cx="3672408" cy="37499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43608" y="4549676"/>
            <a:ext cx="7296472" cy="1015663"/>
          </a:xfrm>
          <a:prstGeom prst="rect">
            <a:avLst/>
          </a:prstGeom>
        </p:spPr>
        <p:txBody>
          <a:bodyPr wrap="square">
            <a:spAutoFit/>
          </a:bodyPr>
          <a:lstStyle/>
          <a:p>
            <a:r>
              <a:rPr lang="en-US" sz="1200" dirty="0" smtClean="0">
                <a:latin typeface="Arial" panose="020B0604020202020204" pitchFamily="34" charset="0"/>
                <a:cs typeface="Arial" panose="020B0604020202020204" pitchFamily="34" charset="0"/>
              </a:rPr>
              <a:t>Image: An ‘On War Service’ badge (TWCMS: 2006.6206)</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The ‘On War Service’ badge was issued to </a:t>
            </a:r>
            <a:r>
              <a:rPr lang="en-US" sz="1200" dirty="0">
                <a:latin typeface="Arial" panose="020B0604020202020204" pitchFamily="34" charset="0"/>
                <a:cs typeface="Arial" panose="020B0604020202020204" pitchFamily="34" charset="0"/>
              </a:rPr>
              <a:t>signify that the wearer was engaged in essential war </a:t>
            </a:r>
            <a:r>
              <a:rPr lang="en-US" sz="1200" dirty="0" smtClean="0">
                <a:latin typeface="Arial" panose="020B0604020202020204" pitchFamily="34" charset="0"/>
                <a:cs typeface="Arial" panose="020B0604020202020204" pitchFamily="34" charset="0"/>
              </a:rPr>
              <a:t>work. </a:t>
            </a:r>
            <a:endParaRPr lang="en-GB"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One of the </a:t>
            </a:r>
            <a:r>
              <a:rPr lang="en-US" sz="1200" dirty="0" smtClean="0">
                <a:latin typeface="Arial" panose="020B0604020202020204" pitchFamily="34" charset="0"/>
                <a:cs typeface="Arial" panose="020B0604020202020204" pitchFamily="34" charset="0"/>
              </a:rPr>
              <a:t>reasons </a:t>
            </a:r>
            <a:r>
              <a:rPr lang="en-US" sz="1200" dirty="0">
                <a:latin typeface="Arial" panose="020B0604020202020204" pitchFamily="34" charset="0"/>
                <a:cs typeface="Arial" panose="020B0604020202020204" pitchFamily="34" charset="0"/>
              </a:rPr>
              <a:t>for </a:t>
            </a:r>
            <a:r>
              <a:rPr lang="en-US" sz="1200" dirty="0" smtClean="0">
                <a:latin typeface="Arial" panose="020B0604020202020204" pitchFamily="34" charset="0"/>
                <a:cs typeface="Arial" panose="020B0604020202020204" pitchFamily="34" charset="0"/>
              </a:rPr>
              <a:t>issuing </a:t>
            </a:r>
            <a:r>
              <a:rPr lang="en-US" sz="1200" dirty="0">
                <a:latin typeface="Arial" panose="020B0604020202020204" pitchFamily="34" charset="0"/>
                <a:cs typeface="Arial" panose="020B0604020202020204" pitchFamily="34" charset="0"/>
              </a:rPr>
              <a:t>the badges was to protect men eligible for military service but engaged in essential war </a:t>
            </a:r>
            <a:r>
              <a:rPr lang="en-US" sz="1200" dirty="0" smtClean="0">
                <a:latin typeface="Arial" panose="020B0604020202020204" pitchFamily="34" charset="0"/>
                <a:cs typeface="Arial" panose="020B0604020202020204" pitchFamily="34" charset="0"/>
              </a:rPr>
              <a:t>work, so they were not accused of being cowards.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185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1157</TotalTime>
  <Words>731</Words>
  <Application>Microsoft Office PowerPoint</Application>
  <PresentationFormat>On-screen Show (4:3)</PresentationFormat>
  <Paragraphs>44</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Tyne &amp; Wear Archives &amp; Museums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Younas</dc:creator>
  <cp:lastModifiedBy>Sarah Younas</cp:lastModifiedBy>
  <cp:revision>40</cp:revision>
  <dcterms:created xsi:type="dcterms:W3CDTF">2015-09-23T11:48:28Z</dcterms:created>
  <dcterms:modified xsi:type="dcterms:W3CDTF">2016-02-08T16:09:50Z</dcterms:modified>
</cp:coreProperties>
</file>