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4" r:id="rId2"/>
    <p:sldId id="260" r:id="rId3"/>
    <p:sldId id="266" r:id="rId4"/>
    <p:sldId id="267" r:id="rId5"/>
    <p:sldId id="263" r:id="rId6"/>
    <p:sldId id="272" r:id="rId7"/>
    <p:sldId id="271" r:id="rId8"/>
    <p:sldId id="265" r:id="rId9"/>
    <p:sldId id="270" r:id="rId10"/>
    <p:sldId id="269" r:id="rId11"/>
    <p:sldId id="273" r:id="rId12"/>
    <p:sldId id="264" r:id="rId13"/>
    <p:sldId id="262" r:id="rId14"/>
    <p:sldId id="261" r:id="rId15"/>
    <p:sldId id="257" r:id="rId16"/>
    <p:sldId id="25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4660"/>
  </p:normalViewPr>
  <p:slideViewPr>
    <p:cSldViewPr>
      <p:cViewPr>
        <p:scale>
          <a:sx n="107" d="100"/>
          <a:sy n="107" d="100"/>
        </p:scale>
        <p:origin x="-8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36B732-4541-4E1A-AEB5-D1A204675E16}" type="datetimeFigureOut">
              <a:rPr lang="en-GB" smtClean="0"/>
              <a:t>08/02/2016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B3447B-A144-438A-A14F-54E50EA394D0}" type="slidenum">
              <a:rPr lang="en-GB" smtClean="0"/>
              <a:t>‹#›</a:t>
            </a:fld>
            <a:endParaRPr lang="en-GB"/>
          </a:p>
        </p:txBody>
      </p:sp>
    </p:spTree>
    <p:extLst>
      <p:ext uri="{BB962C8B-B14F-4D97-AF65-F5344CB8AC3E}">
        <p14:creationId xmlns:p14="http://schemas.microsoft.com/office/powerpoint/2010/main" val="136086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B3447B-A144-438A-A14F-54E50EA394D0}" type="slidenum">
              <a:rPr lang="en-GB" smtClean="0"/>
              <a:t>2</a:t>
            </a:fld>
            <a:endParaRPr lang="en-GB"/>
          </a:p>
        </p:txBody>
      </p:sp>
    </p:spTree>
    <p:extLst>
      <p:ext uri="{BB962C8B-B14F-4D97-AF65-F5344CB8AC3E}">
        <p14:creationId xmlns:p14="http://schemas.microsoft.com/office/powerpoint/2010/main" val="2678406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7F73CC6-861E-49BE-B030-F5B1A8EA0BB6}"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D2C2BD-1474-40CD-89D7-EAF2745C2106}" type="slidenum">
              <a:rPr lang="en-GB" smtClean="0"/>
              <a:t>‹#›</a:t>
            </a:fld>
            <a:endParaRPr lang="en-GB"/>
          </a:p>
        </p:txBody>
      </p:sp>
    </p:spTree>
    <p:extLst>
      <p:ext uri="{BB962C8B-B14F-4D97-AF65-F5344CB8AC3E}">
        <p14:creationId xmlns:p14="http://schemas.microsoft.com/office/powerpoint/2010/main" val="4254227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F73CC6-861E-49BE-B030-F5B1A8EA0BB6}"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D2C2BD-1474-40CD-89D7-EAF2745C2106}" type="slidenum">
              <a:rPr lang="en-GB" smtClean="0"/>
              <a:t>‹#›</a:t>
            </a:fld>
            <a:endParaRPr lang="en-GB"/>
          </a:p>
        </p:txBody>
      </p:sp>
    </p:spTree>
    <p:extLst>
      <p:ext uri="{BB962C8B-B14F-4D97-AF65-F5344CB8AC3E}">
        <p14:creationId xmlns:p14="http://schemas.microsoft.com/office/powerpoint/2010/main" val="189361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F73CC6-861E-49BE-B030-F5B1A8EA0BB6}"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D2C2BD-1474-40CD-89D7-EAF2745C2106}" type="slidenum">
              <a:rPr lang="en-GB" smtClean="0"/>
              <a:t>‹#›</a:t>
            </a:fld>
            <a:endParaRPr lang="en-GB"/>
          </a:p>
        </p:txBody>
      </p:sp>
    </p:spTree>
    <p:extLst>
      <p:ext uri="{BB962C8B-B14F-4D97-AF65-F5344CB8AC3E}">
        <p14:creationId xmlns:p14="http://schemas.microsoft.com/office/powerpoint/2010/main" val="234556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F73CC6-861E-49BE-B030-F5B1A8EA0BB6}"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D2C2BD-1474-40CD-89D7-EAF2745C2106}" type="slidenum">
              <a:rPr lang="en-GB" smtClean="0"/>
              <a:t>‹#›</a:t>
            </a:fld>
            <a:endParaRPr lang="en-GB"/>
          </a:p>
        </p:txBody>
      </p:sp>
    </p:spTree>
    <p:extLst>
      <p:ext uri="{BB962C8B-B14F-4D97-AF65-F5344CB8AC3E}">
        <p14:creationId xmlns:p14="http://schemas.microsoft.com/office/powerpoint/2010/main" val="1027612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F73CC6-861E-49BE-B030-F5B1A8EA0BB6}"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D2C2BD-1474-40CD-89D7-EAF2745C2106}" type="slidenum">
              <a:rPr lang="en-GB" smtClean="0"/>
              <a:t>‹#›</a:t>
            </a:fld>
            <a:endParaRPr lang="en-GB"/>
          </a:p>
        </p:txBody>
      </p:sp>
    </p:spTree>
    <p:extLst>
      <p:ext uri="{BB962C8B-B14F-4D97-AF65-F5344CB8AC3E}">
        <p14:creationId xmlns:p14="http://schemas.microsoft.com/office/powerpoint/2010/main" val="402255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7F73CC6-861E-49BE-B030-F5B1A8EA0BB6}" type="datetimeFigureOut">
              <a:rPr lang="en-GB" smtClean="0"/>
              <a:t>08/02/2016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D2C2BD-1474-40CD-89D7-EAF2745C2106}" type="slidenum">
              <a:rPr lang="en-GB" smtClean="0"/>
              <a:t>‹#›</a:t>
            </a:fld>
            <a:endParaRPr lang="en-GB"/>
          </a:p>
        </p:txBody>
      </p:sp>
    </p:spTree>
    <p:extLst>
      <p:ext uri="{BB962C8B-B14F-4D97-AF65-F5344CB8AC3E}">
        <p14:creationId xmlns:p14="http://schemas.microsoft.com/office/powerpoint/2010/main" val="2876168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7F73CC6-861E-49BE-B030-F5B1A8EA0BB6}" type="datetimeFigureOut">
              <a:rPr lang="en-GB" smtClean="0"/>
              <a:t>08/02/2016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0D2C2BD-1474-40CD-89D7-EAF2745C2106}" type="slidenum">
              <a:rPr lang="en-GB" smtClean="0"/>
              <a:t>‹#›</a:t>
            </a:fld>
            <a:endParaRPr lang="en-GB"/>
          </a:p>
        </p:txBody>
      </p:sp>
    </p:spTree>
    <p:extLst>
      <p:ext uri="{BB962C8B-B14F-4D97-AF65-F5344CB8AC3E}">
        <p14:creationId xmlns:p14="http://schemas.microsoft.com/office/powerpoint/2010/main" val="3235717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7F73CC6-861E-49BE-B030-F5B1A8EA0BB6}" type="datetimeFigureOut">
              <a:rPr lang="en-GB" smtClean="0"/>
              <a:t>08/02/2016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0D2C2BD-1474-40CD-89D7-EAF2745C2106}" type="slidenum">
              <a:rPr lang="en-GB" smtClean="0"/>
              <a:t>‹#›</a:t>
            </a:fld>
            <a:endParaRPr lang="en-GB"/>
          </a:p>
        </p:txBody>
      </p:sp>
    </p:spTree>
    <p:extLst>
      <p:ext uri="{BB962C8B-B14F-4D97-AF65-F5344CB8AC3E}">
        <p14:creationId xmlns:p14="http://schemas.microsoft.com/office/powerpoint/2010/main" val="214339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F73CC6-861E-49BE-B030-F5B1A8EA0BB6}" type="datetimeFigureOut">
              <a:rPr lang="en-GB" smtClean="0"/>
              <a:t>08/02/2016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0D2C2BD-1474-40CD-89D7-EAF2745C2106}" type="slidenum">
              <a:rPr lang="en-GB" smtClean="0"/>
              <a:t>‹#›</a:t>
            </a:fld>
            <a:endParaRPr lang="en-GB"/>
          </a:p>
        </p:txBody>
      </p:sp>
    </p:spTree>
    <p:extLst>
      <p:ext uri="{BB962C8B-B14F-4D97-AF65-F5344CB8AC3E}">
        <p14:creationId xmlns:p14="http://schemas.microsoft.com/office/powerpoint/2010/main" val="269838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F73CC6-861E-49BE-B030-F5B1A8EA0BB6}" type="datetimeFigureOut">
              <a:rPr lang="en-GB" smtClean="0"/>
              <a:t>08/02/2016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D2C2BD-1474-40CD-89D7-EAF2745C2106}" type="slidenum">
              <a:rPr lang="en-GB" smtClean="0"/>
              <a:t>‹#›</a:t>
            </a:fld>
            <a:endParaRPr lang="en-GB"/>
          </a:p>
        </p:txBody>
      </p:sp>
    </p:spTree>
    <p:extLst>
      <p:ext uri="{BB962C8B-B14F-4D97-AF65-F5344CB8AC3E}">
        <p14:creationId xmlns:p14="http://schemas.microsoft.com/office/powerpoint/2010/main" val="3343513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F73CC6-861E-49BE-B030-F5B1A8EA0BB6}" type="datetimeFigureOut">
              <a:rPr lang="en-GB" smtClean="0"/>
              <a:t>08/02/2016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D2C2BD-1474-40CD-89D7-EAF2745C2106}" type="slidenum">
              <a:rPr lang="en-GB" smtClean="0"/>
              <a:t>‹#›</a:t>
            </a:fld>
            <a:endParaRPr lang="en-GB"/>
          </a:p>
        </p:txBody>
      </p:sp>
    </p:spTree>
    <p:extLst>
      <p:ext uri="{BB962C8B-B14F-4D97-AF65-F5344CB8AC3E}">
        <p14:creationId xmlns:p14="http://schemas.microsoft.com/office/powerpoint/2010/main" val="389644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73CC6-861E-49BE-B030-F5B1A8EA0BB6}" type="datetimeFigureOut">
              <a:rPr lang="en-GB" smtClean="0"/>
              <a:t>08/02/2016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D2C2BD-1474-40CD-89D7-EAF2745C2106}" type="slidenum">
              <a:rPr lang="en-GB" smtClean="0"/>
              <a:t>‹#›</a:t>
            </a:fld>
            <a:endParaRPr lang="en-GB"/>
          </a:p>
        </p:txBody>
      </p:sp>
    </p:spTree>
    <p:extLst>
      <p:ext uri="{BB962C8B-B14F-4D97-AF65-F5344CB8AC3E}">
        <p14:creationId xmlns:p14="http://schemas.microsoft.com/office/powerpoint/2010/main" val="1451282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Women in World War One </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871116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Nurses Album\SL61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48"/>
          <a:stretch/>
        </p:blipFill>
        <p:spPr bwMode="auto">
          <a:xfrm>
            <a:off x="1979712" y="375100"/>
            <a:ext cx="4738287" cy="47496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3568" y="5445224"/>
            <a:ext cx="7848872" cy="1015663"/>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With the outbreak of the war, the number of wounded and injured soldiers rapidly increased and there was a great need for more hospitals and medical staff. Along with licensed, fully trained nurses, voluntary nurses known as Voluntary Aid Detachment (VAD) willingly gave their time to care for the wounded. </a:t>
            </a:r>
          </a:p>
          <a:p>
            <a:endParaRPr lang="en-GB" sz="1200" dirty="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This photograph shows a nurse at the 25</a:t>
            </a:r>
            <a:r>
              <a:rPr lang="en-GB" sz="1200" baseline="30000" dirty="0" smtClean="0">
                <a:latin typeface="Arial" panose="020B0604020202020204" pitchFamily="34" charset="0"/>
                <a:cs typeface="Arial" panose="020B0604020202020204" pitchFamily="34" charset="0"/>
              </a:rPr>
              <a:t>th</a:t>
            </a:r>
            <a:r>
              <a:rPr lang="en-GB" sz="1200" dirty="0" smtClean="0">
                <a:latin typeface="Arial" panose="020B0604020202020204" pitchFamily="34" charset="0"/>
                <a:cs typeface="Arial" panose="020B0604020202020204" pitchFamily="34" charset="0"/>
              </a:rPr>
              <a:t> Durham VA Hospital in </a:t>
            </a:r>
            <a:r>
              <a:rPr lang="en-GB" sz="1200" dirty="0" err="1" smtClean="0">
                <a:latin typeface="Arial" panose="020B0604020202020204" pitchFamily="34" charset="0"/>
                <a:cs typeface="Arial" panose="020B0604020202020204" pitchFamily="34" charset="0"/>
              </a:rPr>
              <a:t>Ashburne</a:t>
            </a:r>
            <a:r>
              <a:rPr lang="en-GB" sz="1200" dirty="0" smtClean="0">
                <a:latin typeface="Arial" panose="020B0604020202020204" pitchFamily="34" charset="0"/>
                <a:cs typeface="Arial" panose="020B0604020202020204" pitchFamily="34" charset="0"/>
              </a:rPr>
              <a:t>, Sunderland with recovering patients.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6273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DIGITAL IMAGES AND FILES\NEW SCANS\&amp;NEW SCANS - JPGS (MAX SIZE)\'Wor Life'\De-Coded - files on film\DF.BGS - Albert Briggs &amp; Annie Hamilton\DF.BGS.4.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764704"/>
            <a:ext cx="6327573" cy="40324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3608" y="5085184"/>
            <a:ext cx="7200800" cy="461665"/>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This photograph shows a group of nurses in costume for a Christmas performance at the 3</a:t>
            </a:r>
            <a:r>
              <a:rPr lang="en-GB" sz="1200" baseline="30000" dirty="0" smtClean="0">
                <a:latin typeface="Arial" panose="020B0604020202020204" pitchFamily="34" charset="0"/>
                <a:cs typeface="Arial" panose="020B0604020202020204" pitchFamily="34" charset="0"/>
              </a:rPr>
              <a:t>rd</a:t>
            </a:r>
            <a:r>
              <a:rPr lang="en-GB" sz="1200" dirty="0" smtClean="0">
                <a:latin typeface="Arial" panose="020B0604020202020204" pitchFamily="34" charset="0"/>
                <a:cs typeface="Arial" panose="020B0604020202020204" pitchFamily="34" charset="0"/>
              </a:rPr>
              <a:t> Northern General Hospital in Sheffield in December 1916. (DF.BGS/4/7/3)</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1598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con213\AppData\Local\KESoftware\Cache\46\109\00_2177a.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49" t="8446" r="5657" b="7614"/>
          <a:stretch/>
        </p:blipFill>
        <p:spPr bwMode="auto">
          <a:xfrm>
            <a:off x="1331640" y="891417"/>
            <a:ext cx="6423674" cy="40211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9592" y="5373216"/>
            <a:ext cx="7488832" cy="830997"/>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Like the men fighting away at war, Nurses were also sent away from home and their families to the front to provide aid to military and naval forces. </a:t>
            </a:r>
          </a:p>
          <a:p>
            <a:r>
              <a:rPr lang="en-GB" sz="1200" dirty="0" smtClean="0">
                <a:latin typeface="Arial" panose="020B0604020202020204" pitchFamily="34" charset="0"/>
                <a:cs typeface="Arial" panose="020B0604020202020204" pitchFamily="34" charset="0"/>
              </a:rPr>
              <a:t>This postcard shows a horse drawn ambulance with soldiers standing in the cart and two nurses attending to a sick patient. (TWCMS: 2000.2177)</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58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4725144"/>
            <a:ext cx="6624736" cy="1015663"/>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On War Service Badge.</a:t>
            </a:r>
          </a:p>
          <a:p>
            <a:r>
              <a:rPr lang="en-GB" sz="1200" dirty="0" smtClean="0">
                <a:latin typeface="Arial" panose="020B0604020202020204" pitchFamily="34" charset="0"/>
                <a:cs typeface="Arial" panose="020B0604020202020204" pitchFamily="34" charset="0"/>
              </a:rPr>
              <a:t>The On War Service badge was issued exclusively to women workers ‘engaged in the manufacture of munitions of war or other urgent war work.’ Over 270,000 were issued between May and December 1916. </a:t>
            </a:r>
            <a:r>
              <a:rPr lang="en-GB" sz="1200" dirty="0">
                <a:latin typeface="Arial" panose="020B0604020202020204" pitchFamily="34" charset="0"/>
                <a:cs typeface="Arial" panose="020B0604020202020204" pitchFamily="34" charset="0"/>
              </a:rPr>
              <a:t>(TWCMS: N67)</a:t>
            </a:r>
          </a:p>
          <a:p>
            <a:endParaRPr lang="en-GB" sz="1200" dirty="0">
              <a:latin typeface="Arial" panose="020B0604020202020204" pitchFamily="34" charset="0"/>
              <a:cs typeface="Arial" panose="020B0604020202020204" pitchFamily="34" charset="0"/>
            </a:endParaRPr>
          </a:p>
        </p:txBody>
      </p:sp>
      <p:pic>
        <p:nvPicPr>
          <p:cNvPr id="6147" name="Picture 3" descr="C:\Users\mcon213\AppData\Local\KESoftware\Cache\138\473\TWCMS_2014_103-a.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404664"/>
            <a:ext cx="432048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286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con213\AppData\Local\KESoftware\Cache\133\850\TWCMS_F9617.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980728"/>
            <a:ext cx="5486142" cy="36569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71600" y="5157192"/>
            <a:ext cx="7128792" cy="1354217"/>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Princess Mary Tin</a:t>
            </a:r>
          </a:p>
          <a:p>
            <a:r>
              <a:rPr lang="en-GB" sz="1200" dirty="0" smtClean="0">
                <a:latin typeface="Arial" panose="020B0604020202020204" pitchFamily="34" charset="0"/>
                <a:cs typeface="Arial" panose="020B0604020202020204" pitchFamily="34" charset="0"/>
              </a:rPr>
              <a:t>This tin was sent by Princess Mary to members of the British, Colonial and Indian Armed </a:t>
            </a:r>
            <a:r>
              <a:rPr lang="en-GB" sz="1200" dirty="0">
                <a:latin typeface="Arial" panose="020B0604020202020204" pitchFamily="34" charset="0"/>
                <a:cs typeface="Arial" panose="020B0604020202020204" pitchFamily="34" charset="0"/>
              </a:rPr>
              <a:t>F</a:t>
            </a:r>
            <a:r>
              <a:rPr lang="en-GB" sz="1200" dirty="0" smtClean="0">
                <a:latin typeface="Arial" panose="020B0604020202020204" pitchFamily="34" charset="0"/>
                <a:cs typeface="Arial" panose="020B0604020202020204" pitchFamily="34" charset="0"/>
              </a:rPr>
              <a:t>orces for Christmas 1914. Over 426,000 tins were sent and were filled with various items including, tobacco, cigarettes, confectionery, spices, a Christmas card and a photograph of the Princess. </a:t>
            </a:r>
            <a:r>
              <a:rPr lang="en-GB" sz="1200" dirty="0">
                <a:latin typeface="Arial" panose="020B0604020202020204" pitchFamily="34" charset="0"/>
                <a:cs typeface="Arial" panose="020B0604020202020204" pitchFamily="34" charset="0"/>
              </a:rPr>
              <a:t>(TWCMS: F9617)</a:t>
            </a:r>
          </a:p>
          <a:p>
            <a:endParaRPr lang="en-GB" sz="1100" dirty="0" smtClean="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201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con213\AppData\Local\KESoftware\Cache\76\310\TWCMS_2008_1242_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476672"/>
            <a:ext cx="3632521" cy="57332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15481" y="1128519"/>
            <a:ext cx="4104456" cy="1200329"/>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March 11 1915: </a:t>
            </a:r>
          </a:p>
          <a:p>
            <a:r>
              <a:rPr lang="en-GB" sz="1200" dirty="0" smtClean="0">
                <a:latin typeface="Arial" panose="020B0604020202020204" pitchFamily="34" charset="0"/>
                <a:cs typeface="Arial" panose="020B0604020202020204" pitchFamily="34" charset="0"/>
              </a:rPr>
              <a:t>A letter from Buckingham Palace to Mrs Elizabeth T Toad, conveying Her Majesty the Queen’s most grateful thanks for her kind contribution to the comforts of the troops at the front. (TWCMS</a:t>
            </a:r>
            <a:r>
              <a:rPr lang="en-GB" sz="1200" dirty="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2008.1242)</a:t>
            </a:r>
            <a:endParaRPr lang="en-GB" sz="1200" dirty="0">
              <a:latin typeface="Arial" panose="020B0604020202020204" pitchFamily="34" charset="0"/>
              <a:cs typeface="Arial" panose="020B0604020202020204" pitchFamily="34" charset="0"/>
            </a:endParaRPr>
          </a:p>
          <a:p>
            <a:endParaRPr lang="en-GB" sz="1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9825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Wor Life\Online_Collection\POSTCARDS\TWCMS_2011_1401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204353"/>
            <a:ext cx="4976622" cy="31981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9592" y="4581128"/>
            <a:ext cx="6912768" cy="1538883"/>
          </a:xfrm>
          <a:prstGeom prst="rect">
            <a:avLst/>
          </a:prstGeom>
          <a:noFill/>
        </p:spPr>
        <p:txBody>
          <a:bodyPr wrap="square" rtlCol="0">
            <a:spAutoFit/>
          </a:bodyPr>
          <a:lstStyle/>
          <a:p>
            <a:r>
              <a:rPr lang="en-GB" sz="1100" dirty="0" smtClean="0">
                <a:latin typeface="Arial" panose="020B0604020202020204" pitchFamily="34" charset="0"/>
                <a:cs typeface="Arial" panose="020B0604020202020204" pitchFamily="34" charset="0"/>
              </a:rPr>
              <a:t> </a:t>
            </a:r>
            <a:endParaRPr lang="en-GB" sz="1200" dirty="0" smtClean="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March 25 1919</a:t>
            </a:r>
          </a:p>
          <a:p>
            <a:r>
              <a:rPr lang="en-GB" sz="1200" dirty="0" smtClean="0">
                <a:latin typeface="Arial" panose="020B0604020202020204" pitchFamily="34" charset="0"/>
                <a:cs typeface="Arial" panose="020B0604020202020204" pitchFamily="34" charset="0"/>
              </a:rPr>
              <a:t>A postcard from R Ward &amp; Sons confirming that Miss Kate </a:t>
            </a:r>
            <a:r>
              <a:rPr lang="en-GB" sz="1200" dirty="0" err="1" smtClean="0">
                <a:latin typeface="Arial" panose="020B0604020202020204" pitchFamily="34" charset="0"/>
                <a:cs typeface="Arial" panose="020B0604020202020204" pitchFamily="34" charset="0"/>
              </a:rPr>
              <a:t>Lunan</a:t>
            </a:r>
            <a:r>
              <a:rPr lang="en-GB" sz="1200" dirty="0" smtClean="0">
                <a:latin typeface="Arial" panose="020B0604020202020204" pitchFamily="34" charset="0"/>
                <a:cs typeface="Arial" panose="020B0604020202020204" pitchFamily="34" charset="0"/>
              </a:rPr>
              <a:t> started work for the firm on April 2</a:t>
            </a:r>
            <a:r>
              <a:rPr lang="en-GB" sz="1200" baseline="30000" dirty="0" smtClean="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1915 and finished working on November 9 1917. </a:t>
            </a:r>
            <a:r>
              <a:rPr lang="en-GB" sz="1200" dirty="0">
                <a:latin typeface="Arial" panose="020B0604020202020204" pitchFamily="34" charset="0"/>
                <a:cs typeface="Arial" panose="020B0604020202020204" pitchFamily="34" charset="0"/>
              </a:rPr>
              <a:t>(TWCMS: </a:t>
            </a:r>
            <a:r>
              <a:rPr lang="en-GB" sz="1200" dirty="0" smtClean="0">
                <a:latin typeface="Arial" panose="020B0604020202020204" pitchFamily="34" charset="0"/>
                <a:cs typeface="Arial" panose="020B0604020202020204" pitchFamily="34" charset="0"/>
              </a:rPr>
              <a:t>2011.1401)</a:t>
            </a:r>
          </a:p>
          <a:p>
            <a:endParaRPr lang="en-GB" sz="1200" dirty="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As the war drew to a close, men returned home and went back to work, resulting in women losing their jobs and new found freedom. </a:t>
            </a:r>
            <a:endParaRPr lang="en-GB" sz="12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978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mcon213\AppData\Local\KESoftware\Cache\139\116\TWCMS_K18078.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476672"/>
            <a:ext cx="6016593" cy="46545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9552" y="5517232"/>
            <a:ext cx="8136904" cy="3231654"/>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In 1915, still in the early stages of the First World War, the British munitions industry found itself in crisis, unable to cope with the demand for ammunition from the front. In response, the government passed the ‘Munitions of War Act’ which saw women enter the workforce and fill the vacant roles of men who had gone to fight.  </a:t>
            </a:r>
          </a:p>
          <a:p>
            <a:r>
              <a:rPr lang="en-GB" sz="1200" dirty="0" smtClean="0">
                <a:latin typeface="Arial" panose="020B0604020202020204" pitchFamily="34" charset="0"/>
                <a:cs typeface="Arial" panose="020B0604020202020204" pitchFamily="34" charset="0"/>
              </a:rPr>
              <a:t>This photograph shows female munition workers from </a:t>
            </a:r>
            <a:r>
              <a:rPr lang="en-GB" sz="1200" dirty="0" err="1" smtClean="0">
                <a:latin typeface="Arial" panose="020B0604020202020204" pitchFamily="34" charset="0"/>
                <a:cs typeface="Arial" panose="020B0604020202020204" pitchFamily="34" charset="0"/>
              </a:rPr>
              <a:t>Scotswood</a:t>
            </a:r>
            <a:r>
              <a:rPr lang="en-GB" sz="1200" dirty="0" smtClean="0">
                <a:latin typeface="Arial" panose="020B0604020202020204" pitchFamily="34" charset="0"/>
                <a:cs typeface="Arial" panose="020B0604020202020204" pitchFamily="34" charset="0"/>
              </a:rPr>
              <a:t> Works. (TWCMS: K18078)</a:t>
            </a:r>
          </a:p>
          <a:p>
            <a:endParaRPr lang="en-GB" sz="1200" dirty="0">
              <a:latin typeface="Arial" panose="020B0604020202020204" pitchFamily="34" charset="0"/>
              <a:cs typeface="Arial" panose="020B0604020202020204" pitchFamily="34" charset="0"/>
            </a:endParaRPr>
          </a:p>
          <a:p>
            <a:endParaRPr lang="en-GB" sz="1200" dirty="0" smtClean="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smtClean="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smtClean="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smtClean="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smtClean="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smtClean="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825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arsons_Female_Labourers\TWAS_2402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16566"/>
            <a:ext cx="4252659" cy="54646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20072" y="416566"/>
            <a:ext cx="3744416" cy="1569660"/>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By June 1917, around 80% of British ammunition had been made by </a:t>
            </a:r>
            <a:r>
              <a:rPr lang="en-GB" sz="1200" dirty="0" err="1" smtClean="0">
                <a:latin typeface="Arial" panose="020B0604020202020204" pitchFamily="34" charset="0"/>
                <a:cs typeface="Arial" panose="020B0604020202020204" pitchFamily="34" charset="0"/>
              </a:rPr>
              <a:t>munitionettes</a:t>
            </a:r>
            <a:r>
              <a:rPr lang="en-GB" sz="1200" dirty="0" smtClean="0">
                <a:latin typeface="Arial" panose="020B0604020202020204" pitchFamily="34" charset="0"/>
                <a:cs typeface="Arial" panose="020B0604020202020204" pitchFamily="34" charset="0"/>
              </a:rPr>
              <a:t>. </a:t>
            </a:r>
          </a:p>
          <a:p>
            <a:endParaRPr lang="en-GB" sz="1200" dirty="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This photograph shows a female worker ‘forming up blading,’ taken from the Parson’s Female Labourers album – a series of photographs taken at Parsons’ Works on Shields Road, </a:t>
            </a:r>
            <a:r>
              <a:rPr lang="en-GB" sz="1200" dirty="0" err="1" smtClean="0">
                <a:latin typeface="Arial" panose="020B0604020202020204" pitchFamily="34" charset="0"/>
                <a:cs typeface="Arial" panose="020B0604020202020204" pitchFamily="34" charset="0"/>
              </a:rPr>
              <a:t>Byker</a:t>
            </a:r>
            <a:r>
              <a:rPr lang="en-GB" sz="1200" dirty="0" smtClean="0">
                <a:latin typeface="Arial" panose="020B0604020202020204" pitchFamily="34" charset="0"/>
                <a:cs typeface="Arial" panose="020B0604020202020204" pitchFamily="34" charset="0"/>
              </a:rPr>
              <a:t> between 1914 and 1918.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471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arsons_Female_Labourers\TWAS_2402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852" y="419100"/>
            <a:ext cx="6474296" cy="5114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5616" y="5661248"/>
            <a:ext cx="7380820" cy="1015663"/>
          </a:xfrm>
          <a:prstGeom prst="rect">
            <a:avLst/>
          </a:prstGeom>
        </p:spPr>
        <p:txBody>
          <a:bodyPr wrap="square">
            <a:spAutoFit/>
          </a:bodyPr>
          <a:lstStyle/>
          <a:p>
            <a:r>
              <a:rPr lang="en-GB" sz="1200" dirty="0" smtClean="0">
                <a:latin typeface="Arial" panose="020B0604020202020204" pitchFamily="34" charset="0"/>
                <a:cs typeface="Arial" panose="020B0604020202020204" pitchFamily="34" charset="0"/>
              </a:rPr>
              <a:t>Making munitions was extremely dangerous; the women, who weren’t wearing protective clothing, worked with hazardous chemicals which would turn their skin yellow and factories were at constant risk of explosion. </a:t>
            </a:r>
          </a:p>
          <a:p>
            <a:r>
              <a:rPr lang="en-GB" sz="1200" dirty="0" smtClean="0">
                <a:latin typeface="Arial" panose="020B0604020202020204" pitchFamily="34" charset="0"/>
                <a:cs typeface="Arial" panose="020B0604020202020204" pitchFamily="34" charset="0"/>
              </a:rPr>
              <a:t>This photograph shows a </a:t>
            </a:r>
            <a:r>
              <a:rPr lang="en-GB" sz="1200" dirty="0">
                <a:latin typeface="Arial" panose="020B0604020202020204" pitchFamily="34" charset="0"/>
                <a:cs typeface="Arial" panose="020B0604020202020204" pitchFamily="34" charset="0"/>
              </a:rPr>
              <a:t>female worker </a:t>
            </a:r>
            <a:r>
              <a:rPr lang="en-GB" sz="1200" dirty="0" smtClean="0">
                <a:latin typeface="Arial" panose="020B0604020202020204" pitchFamily="34" charset="0"/>
                <a:cs typeface="Arial" panose="020B0604020202020204" pitchFamily="34" charset="0"/>
              </a:rPr>
              <a:t>‘working out lathe,’ </a:t>
            </a:r>
            <a:r>
              <a:rPr lang="en-GB" sz="1200" dirty="0">
                <a:latin typeface="Arial" panose="020B0604020202020204" pitchFamily="34" charset="0"/>
                <a:cs typeface="Arial" panose="020B0604020202020204" pitchFamily="34" charset="0"/>
              </a:rPr>
              <a:t>taken from the Parson’s Female Labourers album – a series of photographs taken at Parsons’ Works on Shields Road, </a:t>
            </a:r>
            <a:r>
              <a:rPr lang="en-GB" sz="1200" dirty="0" err="1">
                <a:latin typeface="Arial" panose="020B0604020202020204" pitchFamily="34" charset="0"/>
                <a:cs typeface="Arial" panose="020B0604020202020204" pitchFamily="34" charset="0"/>
              </a:rPr>
              <a:t>Byker</a:t>
            </a:r>
            <a:r>
              <a:rPr lang="en-GB" sz="1200" dirty="0">
                <a:latin typeface="Arial" panose="020B0604020202020204" pitchFamily="34" charset="0"/>
                <a:cs typeface="Arial" panose="020B0604020202020204" pitchFamily="34" charset="0"/>
              </a:rPr>
              <a:t> between 1914 and 1918. </a:t>
            </a:r>
          </a:p>
        </p:txBody>
      </p:sp>
    </p:spTree>
    <p:extLst>
      <p:ext uri="{BB962C8B-B14F-4D97-AF65-F5344CB8AC3E}">
        <p14:creationId xmlns:p14="http://schemas.microsoft.com/office/powerpoint/2010/main" val="2483130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con213\AppData\Local\KESoftware\Cache\137\649\2000_5375.ti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980728"/>
            <a:ext cx="5633012" cy="41044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9592" y="5517232"/>
            <a:ext cx="7272808" cy="646331"/>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A postcard showing a group of women from Armstrong’s </a:t>
            </a:r>
            <a:r>
              <a:rPr lang="en-GB" sz="1200" dirty="0" err="1" smtClean="0">
                <a:latin typeface="Arial" panose="020B0604020202020204" pitchFamily="34" charset="0"/>
                <a:cs typeface="Arial" panose="020B0604020202020204" pitchFamily="34" charset="0"/>
              </a:rPr>
              <a:t>Derwenthaugh</a:t>
            </a:r>
            <a:r>
              <a:rPr lang="en-GB" sz="1200" dirty="0" smtClean="0">
                <a:latin typeface="Arial" panose="020B0604020202020204" pitchFamily="34" charset="0"/>
                <a:cs typeface="Arial" panose="020B0604020202020204" pitchFamily="34" charset="0"/>
              </a:rPr>
              <a:t> Fuse Factory in working dress. </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(TWCMS:2000.5375)</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67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p:cNvPicPr>
            <a:picLocks noChangeAspect="1"/>
          </p:cNvPicPr>
          <p:nvPr/>
        </p:nvPicPr>
        <p:blipFill>
          <a:blip r:embed="rId2">
            <a:extLst>
              <a:ext uri="{28A0092B-C50C-407E-A947-70E740481C1C}">
                <a14:useLocalDpi xmlns:a14="http://schemas.microsoft.com/office/drawing/2010/main" val="0"/>
              </a:ext>
            </a:extLst>
          </a:blip>
          <a:srcRect l="10238" r="10238"/>
          <a:stretch>
            <a:fillRect/>
          </a:stretch>
        </p:blipFill>
        <p:spPr>
          <a:xfrm>
            <a:off x="1531931" y="116632"/>
            <a:ext cx="6019800" cy="5562600"/>
          </a:xfrm>
          <a:prstGeom prst="rect">
            <a:avLst/>
          </a:prstGeom>
        </p:spPr>
      </p:pic>
      <p:sp>
        <p:nvSpPr>
          <p:cNvPr id="3" name="TextBox 2"/>
          <p:cNvSpPr txBox="1"/>
          <p:nvPr/>
        </p:nvSpPr>
        <p:spPr>
          <a:xfrm>
            <a:off x="467544" y="5751240"/>
            <a:ext cx="8424936" cy="830997"/>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Women working in industry began playing football on their lunch breaks, and soon enough, teams of </a:t>
            </a:r>
            <a:r>
              <a:rPr lang="en-GB" sz="1200" dirty="0" err="1" smtClean="0">
                <a:latin typeface="Arial" panose="020B0604020202020204" pitchFamily="34" charset="0"/>
                <a:cs typeface="Arial" panose="020B0604020202020204" pitchFamily="34" charset="0"/>
              </a:rPr>
              <a:t>munitionettes</a:t>
            </a:r>
            <a:r>
              <a:rPr lang="en-GB" sz="1200" dirty="0" smtClean="0">
                <a:latin typeface="Arial" panose="020B0604020202020204" pitchFamily="34" charset="0"/>
                <a:cs typeface="Arial" panose="020B0604020202020204" pitchFamily="34" charset="0"/>
              </a:rPr>
              <a:t> were formed. Mary Lyons of Jarrow (front centre) who played for Blyth Spartans and Palmers. </a:t>
            </a:r>
            <a:r>
              <a:rPr lang="en-GB" sz="1200" dirty="0">
                <a:latin typeface="Arial" panose="020B0604020202020204" pitchFamily="34" charset="0"/>
                <a:cs typeface="Arial" panose="020B0604020202020204" pitchFamily="34" charset="0"/>
              </a:rPr>
              <a:t>She was and still remains to this day the youngest player to play and score for England in a senior international match, age just 14 in July 1918. </a:t>
            </a: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666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DIGITAL IMAGES AND FILES\NEW SCANS\&amp;NEW SCANS - JPGS (MAX SIZE)\'Wor Life'\WW1 general\Ruth Dodds Diary DF.DOD.1.7\Ruth Dodds Diary DF.DOD.1.7000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0" t="13872" r="33160" b="27946"/>
          <a:stretch/>
        </p:blipFill>
        <p:spPr bwMode="auto">
          <a:xfrm>
            <a:off x="1907704" y="951343"/>
            <a:ext cx="5338619" cy="3990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5301208"/>
            <a:ext cx="7776864" cy="830997"/>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An extract from the diaries of Ruth </a:t>
            </a:r>
            <a:r>
              <a:rPr lang="en-GB" sz="1200" dirty="0" err="1" smtClean="0">
                <a:latin typeface="Arial" panose="020B0604020202020204" pitchFamily="34" charset="0"/>
                <a:cs typeface="Arial" panose="020B0604020202020204" pitchFamily="34" charset="0"/>
              </a:rPr>
              <a:t>Dodds</a:t>
            </a:r>
            <a:r>
              <a:rPr lang="en-GB" sz="1200" dirty="0" smtClean="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playwright, author and </a:t>
            </a:r>
            <a:r>
              <a:rPr lang="en-GB" sz="1200" dirty="0" smtClean="0">
                <a:latin typeface="Arial" panose="020B0604020202020204" pitchFamily="34" charset="0"/>
                <a:cs typeface="Arial" panose="020B0604020202020204" pitchFamily="34" charset="0"/>
              </a:rPr>
              <a:t>councillor. </a:t>
            </a:r>
            <a:r>
              <a:rPr lang="en-GB" sz="1200" dirty="0" err="1" smtClean="0">
                <a:latin typeface="Arial" panose="020B0604020202020204" pitchFamily="34" charset="0"/>
                <a:cs typeface="Arial" panose="020B0604020202020204" pitchFamily="34" charset="0"/>
              </a:rPr>
              <a:t>Dodds</a:t>
            </a:r>
            <a:r>
              <a:rPr lang="en-GB" sz="1200" dirty="0" smtClean="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was born on 8 May 1890 in Gateshead. During the war she worked in Armstrong’s munitions factory in </a:t>
            </a:r>
            <a:r>
              <a:rPr lang="en-GB" sz="1200" dirty="0" err="1">
                <a:latin typeface="Arial" panose="020B0604020202020204" pitchFamily="34" charset="0"/>
                <a:cs typeface="Arial" panose="020B0604020202020204" pitchFamily="34" charset="0"/>
              </a:rPr>
              <a:t>Elswick</a:t>
            </a:r>
            <a:r>
              <a:rPr lang="en-GB" sz="1200" dirty="0">
                <a:latin typeface="Arial" panose="020B0604020202020204" pitchFamily="34" charset="0"/>
                <a:cs typeface="Arial" panose="020B0604020202020204" pitchFamily="34" charset="0"/>
              </a:rPr>
              <a:t> and wrote a diary about her experience</a:t>
            </a:r>
            <a:r>
              <a:rPr lang="en-GB" sz="1200" dirty="0" smtClean="0">
                <a:latin typeface="Arial" panose="020B0604020202020204" pitchFamily="34" charset="0"/>
                <a:cs typeface="Arial" panose="020B0604020202020204" pitchFamily="34" charset="0"/>
              </a:rPr>
              <a:t>. (DF.DOD/1.etc.) </a:t>
            </a:r>
            <a:endParaRPr lang="en-GB" sz="1200" dirty="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5442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con213\AppData\Local\KESoftware\Cache\49\822\015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692696"/>
            <a:ext cx="6408712" cy="48065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7624" y="5805264"/>
            <a:ext cx="6912768" cy="646331"/>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A photograph of women involved in Post Office work during the First World War. (TWCMS: K15340) As male staff joined the armed forces, women became responsible for delivering mail and working as telegraph messengers.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970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WW1\Digital\1.Collections Online\Flickr\Wor Faces\Wor Face images\TWCMS_2006_4145.600x600.jpg"/>
          <p:cNvPicPr>
            <a:picLocks noChangeAspect="1" noChangeArrowheads="1"/>
          </p:cNvPicPr>
          <p:nvPr/>
        </p:nvPicPr>
        <p:blipFill rotWithShape="1">
          <a:blip r:embed="rId2">
            <a:extLst>
              <a:ext uri="{28A0092B-C50C-407E-A947-70E740481C1C}">
                <a14:useLocalDpi xmlns:a14="http://schemas.microsoft.com/office/drawing/2010/main" val="0"/>
              </a:ext>
            </a:extLst>
          </a:blip>
          <a:srcRect t="8046" r="13415" b="5263"/>
          <a:stretch/>
        </p:blipFill>
        <p:spPr bwMode="auto">
          <a:xfrm>
            <a:off x="2339752" y="105761"/>
            <a:ext cx="3176519" cy="54366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7624" y="5678943"/>
            <a:ext cx="6120680" cy="830997"/>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A large proportion of work for women was in transport, and women took on the role of conductress’ and in some cases, drivers on buses and trams. This black and white photograph shows a tram conductress in uniform</a:t>
            </a:r>
            <a:r>
              <a:rPr lang="en-GB" sz="1200" dirty="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(TWCMS</a:t>
            </a:r>
            <a:r>
              <a:rPr lang="en-GB" sz="1200" dirty="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2000.2048)</a:t>
            </a:r>
            <a:endParaRPr lang="en-GB" sz="1200" dirty="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576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1695</TotalTime>
  <Words>812</Words>
  <Application>Microsoft Office PowerPoint</Application>
  <PresentationFormat>On-screen Show (4:3)</PresentationFormat>
  <Paragraphs>46</Paragraphs>
  <Slides>16</Slides>
  <Notes>1</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Women in World War One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Tyne &amp; Wear Archives &amp; Museums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Younas</dc:creator>
  <cp:lastModifiedBy>Sarah Younas</cp:lastModifiedBy>
  <cp:revision>47</cp:revision>
  <dcterms:created xsi:type="dcterms:W3CDTF">2015-05-20T08:03:18Z</dcterms:created>
  <dcterms:modified xsi:type="dcterms:W3CDTF">2016-02-08T15:23:48Z</dcterms:modified>
</cp:coreProperties>
</file>