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1" r:id="rId8"/>
    <p:sldId id="259" r:id="rId9"/>
    <p:sldId id="260"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3194"/>
    <a:srgbClr val="381E70"/>
    <a:srgbClr val="E12154"/>
    <a:srgbClr val="EA5044"/>
    <a:srgbClr val="34A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7757D-58D0-7B32-B0FF-5F78C3F1C252}" v="8" dt="2022-09-07T11:51:43.903"/>
    <p1510:client id="{5191F4DA-3240-09F1-791B-F3ACA546776A}" v="21" dt="2022-08-19T14:07:26.406"/>
    <p1510:client id="{6526F2A7-4D92-941B-CD11-038ECF5D4900}" v="64" dt="2022-08-18T09:44:35.033"/>
    <p1510:client id="{7C27A4AF-C381-273F-86EF-BC11ED186BE3}" v="3" dt="2022-08-26T09:19:41.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8ADBC8B-B258-4781-9313-6494BFA14421}"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E2FFCB-E621-4787-945A-F4006BE1CF24}" type="slidenum">
              <a:rPr lang="en-GB" smtClean="0"/>
              <a:t>‹#›</a:t>
            </a:fld>
            <a:endParaRPr lang="en-GB"/>
          </a:p>
        </p:txBody>
      </p:sp>
    </p:spTree>
    <p:extLst>
      <p:ext uri="{BB962C8B-B14F-4D97-AF65-F5344CB8AC3E}">
        <p14:creationId xmlns:p14="http://schemas.microsoft.com/office/powerpoint/2010/main" val="380282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ADBC8B-B258-4781-9313-6494BFA14421}"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E2FFCB-E621-4787-945A-F4006BE1CF24}" type="slidenum">
              <a:rPr lang="en-GB" smtClean="0"/>
              <a:t>‹#›</a:t>
            </a:fld>
            <a:endParaRPr lang="en-GB"/>
          </a:p>
        </p:txBody>
      </p:sp>
    </p:spTree>
    <p:extLst>
      <p:ext uri="{BB962C8B-B14F-4D97-AF65-F5344CB8AC3E}">
        <p14:creationId xmlns:p14="http://schemas.microsoft.com/office/powerpoint/2010/main" val="413524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ADBC8B-B258-4781-9313-6494BFA14421}"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E2FFCB-E621-4787-945A-F4006BE1CF24}" type="slidenum">
              <a:rPr lang="en-GB" smtClean="0"/>
              <a:t>‹#›</a:t>
            </a:fld>
            <a:endParaRPr lang="en-GB"/>
          </a:p>
        </p:txBody>
      </p:sp>
    </p:spTree>
    <p:extLst>
      <p:ext uri="{BB962C8B-B14F-4D97-AF65-F5344CB8AC3E}">
        <p14:creationId xmlns:p14="http://schemas.microsoft.com/office/powerpoint/2010/main" val="2851460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ADBC8B-B258-4781-9313-6494BFA14421}"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E2FFCB-E621-4787-945A-F4006BE1CF24}" type="slidenum">
              <a:rPr lang="en-GB" smtClean="0"/>
              <a:t>‹#›</a:t>
            </a:fld>
            <a:endParaRPr lang="en-GB"/>
          </a:p>
        </p:txBody>
      </p:sp>
    </p:spTree>
    <p:extLst>
      <p:ext uri="{BB962C8B-B14F-4D97-AF65-F5344CB8AC3E}">
        <p14:creationId xmlns:p14="http://schemas.microsoft.com/office/powerpoint/2010/main" val="370605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DBC8B-B258-4781-9313-6494BFA14421}" type="datetimeFigureOut">
              <a:rPr lang="en-GB" smtClean="0"/>
              <a:t>21/09/2022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E2FFCB-E621-4787-945A-F4006BE1CF24}" type="slidenum">
              <a:rPr lang="en-GB" smtClean="0"/>
              <a:t>‹#›</a:t>
            </a:fld>
            <a:endParaRPr lang="en-GB"/>
          </a:p>
        </p:txBody>
      </p:sp>
    </p:spTree>
    <p:extLst>
      <p:ext uri="{BB962C8B-B14F-4D97-AF65-F5344CB8AC3E}">
        <p14:creationId xmlns:p14="http://schemas.microsoft.com/office/powerpoint/2010/main" val="184427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ADBC8B-B258-4781-9313-6494BFA14421}" type="datetimeFigureOut">
              <a:rPr lang="en-GB" smtClean="0"/>
              <a:t>21/09/2022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E2FFCB-E621-4787-945A-F4006BE1CF24}" type="slidenum">
              <a:rPr lang="en-GB" smtClean="0"/>
              <a:t>‹#›</a:t>
            </a:fld>
            <a:endParaRPr lang="en-GB"/>
          </a:p>
        </p:txBody>
      </p:sp>
    </p:spTree>
    <p:extLst>
      <p:ext uri="{BB962C8B-B14F-4D97-AF65-F5344CB8AC3E}">
        <p14:creationId xmlns:p14="http://schemas.microsoft.com/office/powerpoint/2010/main" val="3070273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ADBC8B-B258-4781-9313-6494BFA14421}" type="datetimeFigureOut">
              <a:rPr lang="en-GB" smtClean="0"/>
              <a:t>21/09/2022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E2FFCB-E621-4787-945A-F4006BE1CF24}" type="slidenum">
              <a:rPr lang="en-GB" smtClean="0"/>
              <a:t>‹#›</a:t>
            </a:fld>
            <a:endParaRPr lang="en-GB"/>
          </a:p>
        </p:txBody>
      </p:sp>
    </p:spTree>
    <p:extLst>
      <p:ext uri="{BB962C8B-B14F-4D97-AF65-F5344CB8AC3E}">
        <p14:creationId xmlns:p14="http://schemas.microsoft.com/office/powerpoint/2010/main" val="6888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ADBC8B-B258-4781-9313-6494BFA14421}" type="datetimeFigureOut">
              <a:rPr lang="en-GB" smtClean="0"/>
              <a:t>21/09/2022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E2FFCB-E621-4787-945A-F4006BE1CF24}" type="slidenum">
              <a:rPr lang="en-GB" smtClean="0"/>
              <a:t>‹#›</a:t>
            </a:fld>
            <a:endParaRPr lang="en-GB"/>
          </a:p>
        </p:txBody>
      </p:sp>
    </p:spTree>
    <p:extLst>
      <p:ext uri="{BB962C8B-B14F-4D97-AF65-F5344CB8AC3E}">
        <p14:creationId xmlns:p14="http://schemas.microsoft.com/office/powerpoint/2010/main" val="4045569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DBC8B-B258-4781-9313-6494BFA14421}" type="datetimeFigureOut">
              <a:rPr lang="en-GB" smtClean="0"/>
              <a:t>21/09/2022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E2FFCB-E621-4787-945A-F4006BE1CF24}" type="slidenum">
              <a:rPr lang="en-GB" smtClean="0"/>
              <a:t>‹#›</a:t>
            </a:fld>
            <a:endParaRPr lang="en-GB"/>
          </a:p>
        </p:txBody>
      </p:sp>
    </p:spTree>
    <p:extLst>
      <p:ext uri="{BB962C8B-B14F-4D97-AF65-F5344CB8AC3E}">
        <p14:creationId xmlns:p14="http://schemas.microsoft.com/office/powerpoint/2010/main" val="77386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DBC8B-B258-4781-9313-6494BFA14421}" type="datetimeFigureOut">
              <a:rPr lang="en-GB" smtClean="0"/>
              <a:t>21/09/2022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E2FFCB-E621-4787-945A-F4006BE1CF24}" type="slidenum">
              <a:rPr lang="en-GB" smtClean="0"/>
              <a:t>‹#›</a:t>
            </a:fld>
            <a:endParaRPr lang="en-GB"/>
          </a:p>
        </p:txBody>
      </p:sp>
    </p:spTree>
    <p:extLst>
      <p:ext uri="{BB962C8B-B14F-4D97-AF65-F5344CB8AC3E}">
        <p14:creationId xmlns:p14="http://schemas.microsoft.com/office/powerpoint/2010/main" val="355487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DBC8B-B258-4781-9313-6494BFA14421}" type="datetimeFigureOut">
              <a:rPr lang="en-GB" smtClean="0"/>
              <a:t>21/09/2022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E2FFCB-E621-4787-945A-F4006BE1CF24}" type="slidenum">
              <a:rPr lang="en-GB" smtClean="0"/>
              <a:t>‹#›</a:t>
            </a:fld>
            <a:endParaRPr lang="en-GB"/>
          </a:p>
        </p:txBody>
      </p:sp>
    </p:spTree>
    <p:extLst>
      <p:ext uri="{BB962C8B-B14F-4D97-AF65-F5344CB8AC3E}">
        <p14:creationId xmlns:p14="http://schemas.microsoft.com/office/powerpoint/2010/main" val="423752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DBC8B-B258-4781-9313-6494BFA14421}" type="datetimeFigureOut">
              <a:rPr lang="en-GB" smtClean="0"/>
              <a:t>21/09/2022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2FFCB-E621-4787-945A-F4006BE1CF24}" type="slidenum">
              <a:rPr lang="en-GB" smtClean="0"/>
              <a:t>‹#›</a:t>
            </a:fld>
            <a:endParaRPr lang="en-GB"/>
          </a:p>
        </p:txBody>
      </p:sp>
    </p:spTree>
    <p:extLst>
      <p:ext uri="{BB962C8B-B14F-4D97-AF65-F5344CB8AC3E}">
        <p14:creationId xmlns:p14="http://schemas.microsoft.com/office/powerpoint/2010/main" val="1883722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18" y="-50447"/>
            <a:ext cx="12192000" cy="3507971"/>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245858" y="983620"/>
            <a:ext cx="8586652" cy="1846659"/>
          </a:xfrm>
          <a:prstGeom prst="rect">
            <a:avLst/>
          </a:prstGeom>
          <a:noFill/>
        </p:spPr>
        <p:txBody>
          <a:bodyPr wrap="square" lIns="91440" tIns="45720" rIns="91440" bIns="45720" rtlCol="0" anchor="t">
            <a:spAutoFit/>
          </a:bodyPr>
          <a:lstStyle/>
          <a:p>
            <a:r>
              <a:rPr lang="en-GB" sz="4800" dirty="0">
                <a:solidFill>
                  <a:schemeClr val="bg1"/>
                </a:solidFill>
                <a:latin typeface="Bahnschrift"/>
              </a:rPr>
              <a:t>Laing Art Gallery </a:t>
            </a:r>
            <a:endParaRPr lang="en-US" dirty="0">
              <a:solidFill>
                <a:schemeClr val="bg1"/>
              </a:solidFill>
              <a:latin typeface="Calibri" panose="020F0502020204030204"/>
              <a:cs typeface="Calibri" panose="020F0502020204030204"/>
            </a:endParaRPr>
          </a:p>
          <a:p>
            <a:r>
              <a:rPr lang="en-GB" sz="4800" dirty="0">
                <a:solidFill>
                  <a:schemeClr val="bg1"/>
                </a:solidFill>
                <a:latin typeface="Bahnschrift"/>
              </a:rPr>
              <a:t>Lindisfarne Gospels</a:t>
            </a:r>
          </a:p>
          <a:p>
            <a:endParaRPr lang="en-GB" dirty="0">
              <a:solidFill>
                <a:schemeClr val="bg1"/>
              </a:solidFill>
            </a:endParaRPr>
          </a:p>
        </p:txBody>
      </p:sp>
      <p:sp>
        <p:nvSpPr>
          <p:cNvPr id="6" name="Rectangle 5"/>
          <p:cNvSpPr/>
          <p:nvPr/>
        </p:nvSpPr>
        <p:spPr>
          <a:xfrm>
            <a:off x="3203101" y="4778818"/>
            <a:ext cx="845729" cy="845729"/>
          </a:xfrm>
          <a:prstGeom prst="rect">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365323" y="3933091"/>
            <a:ext cx="845729" cy="845729"/>
          </a:xfrm>
          <a:prstGeom prst="rect">
            <a:avLst/>
          </a:prstGeom>
          <a:solidFill>
            <a:srgbClr val="FEB4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205076" y="3933091"/>
            <a:ext cx="845729" cy="845729"/>
          </a:xfrm>
          <a:prstGeom prst="rect">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521743" y="4778820"/>
            <a:ext cx="845729" cy="845729"/>
          </a:xfrm>
          <a:prstGeom prst="rect">
            <a:avLst/>
          </a:prstGeom>
          <a:solidFill>
            <a:srgbClr val="38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519594" y="3933091"/>
            <a:ext cx="845729" cy="845729"/>
          </a:xfrm>
          <a:prstGeom prst="rect">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428205" y="2830291"/>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834602" y="2830290"/>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240999" y="2830289"/>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644489" y="2830288"/>
            <a:ext cx="165901" cy="16590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042902" y="2830287"/>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416656" y="2830286"/>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758586" y="2830286"/>
            <a:ext cx="165901" cy="165901"/>
          </a:xfrm>
          <a:prstGeom prst="ellipse">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4164983" y="2830285"/>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571380" y="2830284"/>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974870" y="2830283"/>
            <a:ext cx="165901" cy="16590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5373283" y="2830282"/>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747037" y="2830281"/>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111769" y="2830284"/>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6518166" y="2830283"/>
            <a:ext cx="165901" cy="165901"/>
          </a:xfrm>
          <a:prstGeom prst="ellipse">
            <a:avLst/>
          </a:prstGeom>
          <a:solidFill>
            <a:srgbClr val="38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6924563" y="2830282"/>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7328053" y="2830281"/>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7726466" y="2830280"/>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8100220" y="2830279"/>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p:cNvGrpSpPr/>
          <p:nvPr/>
        </p:nvGrpSpPr>
        <p:grpSpPr>
          <a:xfrm>
            <a:off x="1428205" y="3134268"/>
            <a:ext cx="6837916" cy="165913"/>
            <a:chOff x="1428205" y="3134268"/>
            <a:chExt cx="6837916" cy="165913"/>
          </a:xfrm>
        </p:grpSpPr>
        <p:sp>
          <p:nvSpPr>
            <p:cNvPr id="30" name="Oval 29"/>
            <p:cNvSpPr/>
            <p:nvPr/>
          </p:nvSpPr>
          <p:spPr>
            <a:xfrm>
              <a:off x="1428205" y="3134280"/>
              <a:ext cx="165901" cy="16590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1834602" y="3134279"/>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2240999" y="3134278"/>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2644489" y="3134277"/>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3042902" y="3134276"/>
              <a:ext cx="165901" cy="165901"/>
            </a:xfrm>
            <a:prstGeom prst="ellipse">
              <a:avLst/>
            </a:prstGeom>
            <a:solidFill>
              <a:srgbClr val="38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3416656" y="3134275"/>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3758586" y="3134275"/>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4164983" y="3134274"/>
              <a:ext cx="165901" cy="165901"/>
            </a:xfrm>
            <a:prstGeom prst="ellipse">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4571380" y="3134273"/>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4974870" y="3134272"/>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5373283" y="3134271"/>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5747037" y="3134270"/>
              <a:ext cx="165901" cy="165901"/>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6111769" y="3134273"/>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6518166" y="3134272"/>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6924563" y="3134271"/>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7328053" y="3134270"/>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7726466" y="3134269"/>
              <a:ext cx="165901" cy="165901"/>
            </a:xfrm>
            <a:prstGeom prst="ellipse">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8100220" y="3134268"/>
              <a:ext cx="165901" cy="1659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Rectangle 47"/>
          <p:cNvSpPr/>
          <p:nvPr/>
        </p:nvSpPr>
        <p:spPr>
          <a:xfrm>
            <a:off x="2363174" y="4778816"/>
            <a:ext cx="845729" cy="845729"/>
          </a:xfrm>
          <a:prstGeom prst="rect">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4048830" y="4778817"/>
            <a:ext cx="845729" cy="845729"/>
          </a:xfrm>
          <a:prstGeom prst="rect">
            <a:avLst/>
          </a:prstGeom>
          <a:solidFill>
            <a:srgbClr val="FEB4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4894559" y="4778816"/>
            <a:ext cx="845729" cy="845729"/>
          </a:xfrm>
          <a:prstGeom prst="rect">
            <a:avLst/>
          </a:prstGeom>
          <a:solidFill>
            <a:srgbClr val="38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1519594" y="5624541"/>
            <a:ext cx="845729" cy="845729"/>
          </a:xfrm>
          <a:prstGeom prst="rect">
            <a:avLst/>
          </a:prstGeom>
          <a:solidFill>
            <a:srgbClr val="FEB4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2363174" y="5624541"/>
            <a:ext cx="845729" cy="845729"/>
          </a:xfrm>
          <a:prstGeom prst="rect">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3204779" y="5624541"/>
            <a:ext cx="845729" cy="845729"/>
          </a:xfrm>
          <a:prstGeom prst="rect">
            <a:avLst/>
          </a:prstGeom>
          <a:solidFill>
            <a:srgbClr val="38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4047935" y="5624541"/>
            <a:ext cx="845729" cy="845729"/>
          </a:xfrm>
          <a:prstGeom prst="rect">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rot="1522450">
            <a:off x="1664281" y="5610440"/>
            <a:ext cx="489348" cy="923330"/>
          </a:xfrm>
          <a:prstGeom prst="rect">
            <a:avLst/>
          </a:prstGeom>
          <a:noFill/>
        </p:spPr>
        <p:txBody>
          <a:bodyPr wrap="square" rtlCol="0">
            <a:spAutoFit/>
          </a:bodyPr>
          <a:lstStyle/>
          <a:p>
            <a:r>
              <a:rPr lang="en-GB" sz="5400" dirty="0">
                <a:solidFill>
                  <a:schemeClr val="bg1"/>
                </a:solidFill>
                <a:latin typeface="Bahnschrift" panose="020B0502040204020203" pitchFamily="34" charset="0"/>
              </a:rPr>
              <a:t>P</a:t>
            </a:r>
          </a:p>
        </p:txBody>
      </p:sp>
      <p:sp>
        <p:nvSpPr>
          <p:cNvPr id="56" name="TextBox 55"/>
          <p:cNvSpPr txBox="1"/>
          <p:nvPr/>
        </p:nvSpPr>
        <p:spPr>
          <a:xfrm rot="20252201">
            <a:off x="2482618" y="3932260"/>
            <a:ext cx="489348" cy="923330"/>
          </a:xfrm>
          <a:prstGeom prst="rect">
            <a:avLst/>
          </a:prstGeom>
          <a:noFill/>
        </p:spPr>
        <p:txBody>
          <a:bodyPr wrap="square" rtlCol="0">
            <a:spAutoFit/>
          </a:bodyPr>
          <a:lstStyle/>
          <a:p>
            <a:r>
              <a:rPr lang="en-GB" sz="5400" dirty="0">
                <a:solidFill>
                  <a:schemeClr val="bg1"/>
                </a:solidFill>
                <a:latin typeface="Bahnschrift" panose="020B0502040204020203" pitchFamily="34" charset="0"/>
              </a:rPr>
              <a:t>O</a:t>
            </a:r>
          </a:p>
        </p:txBody>
      </p:sp>
      <p:sp>
        <p:nvSpPr>
          <p:cNvPr id="57" name="TextBox 56"/>
          <p:cNvSpPr txBox="1"/>
          <p:nvPr/>
        </p:nvSpPr>
        <p:spPr>
          <a:xfrm>
            <a:off x="3318784" y="3874012"/>
            <a:ext cx="489348" cy="923330"/>
          </a:xfrm>
          <a:prstGeom prst="rect">
            <a:avLst/>
          </a:prstGeom>
          <a:noFill/>
        </p:spPr>
        <p:txBody>
          <a:bodyPr wrap="square" rtlCol="0">
            <a:spAutoFit/>
          </a:bodyPr>
          <a:lstStyle/>
          <a:p>
            <a:r>
              <a:rPr lang="en-GB" sz="5400" dirty="0">
                <a:solidFill>
                  <a:schemeClr val="bg1"/>
                </a:solidFill>
                <a:latin typeface="Bahnschrift" panose="020B0502040204020203" pitchFamily="34" charset="0"/>
              </a:rPr>
              <a:t>S</a:t>
            </a:r>
          </a:p>
        </p:txBody>
      </p:sp>
      <p:sp>
        <p:nvSpPr>
          <p:cNvPr id="58" name="TextBox 57"/>
          <p:cNvSpPr txBox="1"/>
          <p:nvPr/>
        </p:nvSpPr>
        <p:spPr>
          <a:xfrm>
            <a:off x="1641209" y="4725297"/>
            <a:ext cx="489348" cy="923330"/>
          </a:xfrm>
          <a:prstGeom prst="rect">
            <a:avLst/>
          </a:prstGeom>
          <a:noFill/>
        </p:spPr>
        <p:txBody>
          <a:bodyPr wrap="square" rtlCol="0">
            <a:spAutoFit/>
          </a:bodyPr>
          <a:lstStyle/>
          <a:p>
            <a:r>
              <a:rPr lang="en-GB" sz="5400" dirty="0">
                <a:solidFill>
                  <a:schemeClr val="bg1"/>
                </a:solidFill>
                <a:latin typeface="Bahnschrift" panose="020B0502040204020203" pitchFamily="34" charset="0"/>
              </a:rPr>
              <a:t>V</a:t>
            </a:r>
          </a:p>
        </p:txBody>
      </p:sp>
      <p:sp>
        <p:nvSpPr>
          <p:cNvPr id="59" name="TextBox 58"/>
          <p:cNvSpPr txBox="1"/>
          <p:nvPr/>
        </p:nvSpPr>
        <p:spPr>
          <a:xfrm>
            <a:off x="2604873" y="4725297"/>
            <a:ext cx="489348" cy="923330"/>
          </a:xfrm>
          <a:prstGeom prst="rect">
            <a:avLst/>
          </a:prstGeom>
          <a:noFill/>
        </p:spPr>
        <p:txBody>
          <a:bodyPr wrap="square" rtlCol="0">
            <a:spAutoFit/>
          </a:bodyPr>
          <a:lstStyle/>
          <a:p>
            <a:r>
              <a:rPr lang="en-GB" sz="5400" dirty="0">
                <a:solidFill>
                  <a:schemeClr val="bg1"/>
                </a:solidFill>
                <a:latin typeface="Bahnschrift" panose="020B0502040204020203" pitchFamily="34" charset="0"/>
              </a:rPr>
              <a:t>I</a:t>
            </a:r>
          </a:p>
        </p:txBody>
      </p:sp>
      <p:sp>
        <p:nvSpPr>
          <p:cNvPr id="60" name="TextBox 59"/>
          <p:cNvSpPr txBox="1"/>
          <p:nvPr/>
        </p:nvSpPr>
        <p:spPr>
          <a:xfrm>
            <a:off x="3309938" y="4708660"/>
            <a:ext cx="489348" cy="923330"/>
          </a:xfrm>
          <a:prstGeom prst="rect">
            <a:avLst/>
          </a:prstGeom>
          <a:noFill/>
        </p:spPr>
        <p:txBody>
          <a:bodyPr wrap="square" rtlCol="0">
            <a:spAutoFit/>
          </a:bodyPr>
          <a:lstStyle/>
          <a:p>
            <a:r>
              <a:rPr lang="en-GB" sz="5400" dirty="0">
                <a:solidFill>
                  <a:schemeClr val="bg1"/>
                </a:solidFill>
                <a:latin typeface="Bahnschrift" panose="020B0502040204020203" pitchFamily="34" charset="0"/>
              </a:rPr>
              <a:t>S</a:t>
            </a:r>
          </a:p>
        </p:txBody>
      </p:sp>
      <p:sp>
        <p:nvSpPr>
          <p:cNvPr id="61" name="TextBox 60"/>
          <p:cNvSpPr txBox="1"/>
          <p:nvPr/>
        </p:nvSpPr>
        <p:spPr>
          <a:xfrm rot="1814111">
            <a:off x="4289241" y="4759488"/>
            <a:ext cx="489348" cy="923330"/>
          </a:xfrm>
          <a:prstGeom prst="rect">
            <a:avLst/>
          </a:prstGeom>
          <a:noFill/>
        </p:spPr>
        <p:txBody>
          <a:bodyPr wrap="square" rtlCol="0">
            <a:spAutoFit/>
          </a:bodyPr>
          <a:lstStyle/>
          <a:p>
            <a:r>
              <a:rPr lang="en-GB" sz="5400" dirty="0">
                <a:solidFill>
                  <a:schemeClr val="bg1"/>
                </a:solidFill>
                <a:latin typeface="Bahnschrift" panose="020B0502040204020203" pitchFamily="34" charset="0"/>
              </a:rPr>
              <a:t>I</a:t>
            </a:r>
          </a:p>
        </p:txBody>
      </p:sp>
      <p:sp>
        <p:nvSpPr>
          <p:cNvPr id="62" name="TextBox 61"/>
          <p:cNvSpPr txBox="1"/>
          <p:nvPr/>
        </p:nvSpPr>
        <p:spPr>
          <a:xfrm>
            <a:off x="5041395" y="4719733"/>
            <a:ext cx="489348" cy="923330"/>
          </a:xfrm>
          <a:prstGeom prst="rect">
            <a:avLst/>
          </a:prstGeom>
          <a:noFill/>
        </p:spPr>
        <p:txBody>
          <a:bodyPr wrap="square" rtlCol="0">
            <a:spAutoFit/>
          </a:bodyPr>
          <a:lstStyle/>
          <a:p>
            <a:r>
              <a:rPr lang="en-GB" sz="5400" dirty="0">
                <a:solidFill>
                  <a:schemeClr val="bg1"/>
                </a:solidFill>
                <a:latin typeface="Bahnschrift" panose="020B0502040204020203" pitchFamily="34" charset="0"/>
              </a:rPr>
              <a:t>T</a:t>
            </a:r>
          </a:p>
        </p:txBody>
      </p:sp>
      <p:sp>
        <p:nvSpPr>
          <p:cNvPr id="63" name="TextBox 62"/>
          <p:cNvSpPr txBox="1"/>
          <p:nvPr/>
        </p:nvSpPr>
        <p:spPr>
          <a:xfrm>
            <a:off x="1648818" y="3893037"/>
            <a:ext cx="489348" cy="923330"/>
          </a:xfrm>
          <a:prstGeom prst="rect">
            <a:avLst/>
          </a:prstGeom>
          <a:noFill/>
        </p:spPr>
        <p:txBody>
          <a:bodyPr wrap="square" rtlCol="0">
            <a:spAutoFit/>
          </a:bodyPr>
          <a:lstStyle/>
          <a:p>
            <a:r>
              <a:rPr lang="en-GB" sz="5400" dirty="0">
                <a:solidFill>
                  <a:schemeClr val="bg1"/>
                </a:solidFill>
                <a:latin typeface="Bahnschrift" panose="020B0502040204020203" pitchFamily="34" charset="0"/>
              </a:rPr>
              <a:t>P</a:t>
            </a:r>
          </a:p>
        </p:txBody>
      </p:sp>
      <p:sp>
        <p:nvSpPr>
          <p:cNvPr id="64" name="TextBox 63"/>
          <p:cNvSpPr txBox="1"/>
          <p:nvPr/>
        </p:nvSpPr>
        <p:spPr>
          <a:xfrm>
            <a:off x="2469239" y="5571026"/>
            <a:ext cx="489348" cy="923330"/>
          </a:xfrm>
          <a:prstGeom prst="rect">
            <a:avLst/>
          </a:prstGeom>
          <a:noFill/>
        </p:spPr>
        <p:txBody>
          <a:bodyPr wrap="square" rtlCol="0">
            <a:spAutoFit/>
          </a:bodyPr>
          <a:lstStyle/>
          <a:p>
            <a:r>
              <a:rPr lang="en-GB" sz="5400" dirty="0">
                <a:solidFill>
                  <a:schemeClr val="bg1"/>
                </a:solidFill>
                <a:latin typeface="Bahnschrift" panose="020B0502040204020203" pitchFamily="34" charset="0"/>
              </a:rPr>
              <a:t>A</a:t>
            </a:r>
          </a:p>
        </p:txBody>
      </p:sp>
      <p:sp>
        <p:nvSpPr>
          <p:cNvPr id="65" name="TextBox 64"/>
          <p:cNvSpPr txBox="1"/>
          <p:nvPr/>
        </p:nvSpPr>
        <p:spPr>
          <a:xfrm>
            <a:off x="3309938" y="5554387"/>
            <a:ext cx="489348" cy="923330"/>
          </a:xfrm>
          <a:prstGeom prst="rect">
            <a:avLst/>
          </a:prstGeom>
          <a:noFill/>
        </p:spPr>
        <p:txBody>
          <a:bodyPr wrap="square" rtlCol="0">
            <a:spAutoFit/>
          </a:bodyPr>
          <a:lstStyle/>
          <a:p>
            <a:r>
              <a:rPr lang="en-GB" sz="5400" dirty="0">
                <a:solidFill>
                  <a:schemeClr val="bg1"/>
                </a:solidFill>
                <a:latin typeface="Bahnschrift" panose="020B0502040204020203" pitchFamily="34" charset="0"/>
              </a:rPr>
              <a:t>C</a:t>
            </a:r>
          </a:p>
        </p:txBody>
      </p:sp>
      <p:sp>
        <p:nvSpPr>
          <p:cNvPr id="66" name="TextBox 65"/>
          <p:cNvSpPr txBox="1"/>
          <p:nvPr/>
        </p:nvSpPr>
        <p:spPr>
          <a:xfrm>
            <a:off x="4108655" y="5538992"/>
            <a:ext cx="489348" cy="923330"/>
          </a:xfrm>
          <a:prstGeom prst="rect">
            <a:avLst/>
          </a:prstGeom>
          <a:noFill/>
        </p:spPr>
        <p:txBody>
          <a:bodyPr wrap="square" rtlCol="0">
            <a:spAutoFit/>
          </a:bodyPr>
          <a:lstStyle/>
          <a:p>
            <a:r>
              <a:rPr lang="en-GB" sz="5400" dirty="0">
                <a:solidFill>
                  <a:schemeClr val="bg1"/>
                </a:solidFill>
                <a:latin typeface="Bahnschrift" panose="020B0502040204020203" pitchFamily="34" charset="0"/>
              </a:rPr>
              <a:t>K</a:t>
            </a:r>
          </a:p>
        </p:txBody>
      </p:sp>
      <p:sp>
        <p:nvSpPr>
          <p:cNvPr id="67" name="Oval 66"/>
          <p:cNvSpPr/>
          <p:nvPr/>
        </p:nvSpPr>
        <p:spPr>
          <a:xfrm rot="5400000">
            <a:off x="1428205" y="3887772"/>
            <a:ext cx="165901" cy="165901"/>
          </a:xfrm>
          <a:prstGeom prst="ellipse">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rot="5400000">
            <a:off x="1428206" y="4294169"/>
            <a:ext cx="165901" cy="165901"/>
          </a:xfrm>
          <a:prstGeom prst="ellipse">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rot="5400000">
            <a:off x="1428207" y="4708517"/>
            <a:ext cx="165901" cy="165901"/>
          </a:xfrm>
          <a:prstGeom prst="ellipse">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rot="5400000">
            <a:off x="1428208" y="5119958"/>
            <a:ext cx="165901" cy="165901"/>
          </a:xfrm>
          <a:prstGeom prst="ellipse">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rot="5400000">
            <a:off x="1428209" y="5534273"/>
            <a:ext cx="165901" cy="165901"/>
          </a:xfrm>
          <a:prstGeom prst="ellipse">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rot="5400000">
            <a:off x="1428210" y="5923929"/>
            <a:ext cx="165901" cy="165901"/>
          </a:xfrm>
          <a:prstGeom prst="ellipse">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rot="5400000">
            <a:off x="1428210" y="6345374"/>
            <a:ext cx="165901" cy="165901"/>
          </a:xfrm>
          <a:prstGeom prst="ellipse">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p:cNvSpPr/>
          <p:nvPr/>
        </p:nvSpPr>
        <p:spPr>
          <a:xfrm>
            <a:off x="4051635" y="3930421"/>
            <a:ext cx="845729" cy="848033"/>
          </a:xfrm>
          <a:prstGeom prst="rect">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p:cNvSpPr txBox="1"/>
          <p:nvPr/>
        </p:nvSpPr>
        <p:spPr>
          <a:xfrm>
            <a:off x="4183473" y="3896827"/>
            <a:ext cx="489348" cy="923330"/>
          </a:xfrm>
          <a:prstGeom prst="rect">
            <a:avLst/>
          </a:prstGeom>
          <a:noFill/>
        </p:spPr>
        <p:txBody>
          <a:bodyPr wrap="square" rtlCol="0">
            <a:spAutoFit/>
          </a:bodyPr>
          <a:lstStyle/>
          <a:p>
            <a:r>
              <a:rPr lang="en-GB" sz="5400" dirty="0">
                <a:solidFill>
                  <a:schemeClr val="bg1"/>
                </a:solidFill>
                <a:latin typeface="Bahnschrift" panose="020B0502040204020203" pitchFamily="34" charset="0"/>
              </a:rPr>
              <a:t>T</a:t>
            </a:r>
          </a:p>
        </p:txBody>
      </p:sp>
    </p:spTree>
    <p:extLst>
      <p:ext uri="{BB962C8B-B14F-4D97-AF65-F5344CB8AC3E}">
        <p14:creationId xmlns:p14="http://schemas.microsoft.com/office/powerpoint/2010/main" val="1097680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6978917" y="646987"/>
            <a:ext cx="5255862" cy="165911"/>
            <a:chOff x="6972807" y="449947"/>
            <a:chExt cx="5255862" cy="165911"/>
          </a:xfrm>
          <a:solidFill>
            <a:srgbClr val="FFC000"/>
          </a:solidFill>
        </p:grpSpPr>
        <p:sp>
          <p:nvSpPr>
            <p:cNvPr id="79" name="Oval 78"/>
            <p:cNvSpPr/>
            <p:nvPr/>
          </p:nvSpPr>
          <p:spPr>
            <a:xfrm>
              <a:off x="6972807" y="44995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7379204" y="44995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7785601" y="44995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8189091" y="44995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8587504" y="44995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896125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930318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9709585" y="44995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10115982"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10519472"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5" name="Rectangle 54"/>
          <p:cNvSpPr/>
          <p:nvPr/>
        </p:nvSpPr>
        <p:spPr>
          <a:xfrm>
            <a:off x="714349" y="4268493"/>
            <a:ext cx="11492285" cy="1573803"/>
          </a:xfrm>
          <a:prstGeom prst="rect">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99715" y="1892410"/>
            <a:ext cx="11492285" cy="1573803"/>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25665" y="1892411"/>
            <a:ext cx="10515600" cy="1400064"/>
          </a:xfrm>
        </p:spPr>
        <p:txBody>
          <a:bodyPr>
            <a:normAutofit/>
          </a:bodyPr>
          <a:lstStyle/>
          <a:p>
            <a:pPr fontAlgn="base"/>
            <a:r>
              <a:rPr lang="en-GB" dirty="0">
                <a:solidFill>
                  <a:schemeClr val="bg1"/>
                </a:solidFill>
                <a:latin typeface="Bahnschrift"/>
              </a:rPr>
              <a:t>End of journey activity:</a:t>
            </a:r>
            <a:r>
              <a:rPr lang="en-GB" dirty="0">
                <a:latin typeface="Bahnschrift"/>
              </a:rPr>
              <a:t> </a:t>
            </a:r>
            <a:br>
              <a:rPr lang="en-GB" dirty="0">
                <a:latin typeface="Bahnschrift" panose="020B0502040204020203" pitchFamily="34" charset="0"/>
              </a:rPr>
            </a:br>
            <a:r>
              <a:rPr lang="en-GB" dirty="0">
                <a:latin typeface="Bahnschrift"/>
              </a:rPr>
              <a:t> </a:t>
            </a:r>
          </a:p>
        </p:txBody>
      </p:sp>
      <p:sp>
        <p:nvSpPr>
          <p:cNvPr id="5" name="Rectangle 4"/>
          <p:cNvSpPr/>
          <p:nvPr/>
        </p:nvSpPr>
        <p:spPr>
          <a:xfrm>
            <a:off x="708373" y="1025633"/>
            <a:ext cx="6551876" cy="866778"/>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 y="167514"/>
            <a:ext cx="4201603" cy="866778"/>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925665" y="2868429"/>
            <a:ext cx="9228151" cy="369332"/>
          </a:xfrm>
          <a:prstGeom prst="rect">
            <a:avLst/>
          </a:prstGeom>
          <a:noFill/>
        </p:spPr>
        <p:txBody>
          <a:bodyPr wrap="square" rtlCol="0">
            <a:spAutoFit/>
          </a:bodyPr>
          <a:lstStyle/>
          <a:p>
            <a:r>
              <a:rPr lang="en-GB" dirty="0">
                <a:solidFill>
                  <a:schemeClr val="bg1"/>
                </a:solidFill>
                <a:latin typeface="Bahnschrift" panose="020B0502040204020203" pitchFamily="34" charset="0"/>
              </a:rPr>
              <a:t>This task will encourage children to focus on their personal and regional identities.</a:t>
            </a:r>
            <a:r>
              <a:rPr lang="en-GB" dirty="0">
                <a:latin typeface="Bahnschrift" panose="020B0502040204020203" pitchFamily="34" charset="0"/>
              </a:rPr>
              <a:t> </a:t>
            </a:r>
            <a:endParaRPr lang="en-GB" dirty="0"/>
          </a:p>
        </p:txBody>
      </p:sp>
      <p:sp>
        <p:nvSpPr>
          <p:cNvPr id="9" name="Rectangle 8"/>
          <p:cNvSpPr/>
          <p:nvPr/>
        </p:nvSpPr>
        <p:spPr>
          <a:xfrm>
            <a:off x="979454" y="4793784"/>
            <a:ext cx="10730706" cy="523220"/>
          </a:xfrm>
          <a:prstGeom prst="rect">
            <a:avLst/>
          </a:prstGeom>
        </p:spPr>
        <p:txBody>
          <a:bodyPr wrap="square">
            <a:spAutoFit/>
          </a:bodyPr>
          <a:lstStyle/>
          <a:p>
            <a:r>
              <a:rPr lang="en-GB" sz="2800" dirty="0">
                <a:solidFill>
                  <a:schemeClr val="bg1"/>
                </a:solidFill>
                <a:latin typeface="Bahnschrift" panose="020B0502040204020203" pitchFamily="34" charset="0"/>
              </a:rPr>
              <a:t>Let’s make our own special book to document our journey!</a:t>
            </a:r>
            <a:r>
              <a:rPr lang="en-GB" sz="2800" dirty="0">
                <a:solidFill>
                  <a:srgbClr val="000000"/>
                </a:solidFill>
                <a:latin typeface="Bahnschrift" panose="020B0502040204020203" pitchFamily="34" charset="0"/>
              </a:rPr>
              <a:t> </a:t>
            </a:r>
            <a:endParaRPr lang="en-GB" sz="2800" dirty="0">
              <a:latin typeface="Bahnschrift" panose="020B0502040204020203" pitchFamily="34" charset="0"/>
            </a:endParaRPr>
          </a:p>
        </p:txBody>
      </p:sp>
      <p:grpSp>
        <p:nvGrpSpPr>
          <p:cNvPr id="13" name="Group 12"/>
          <p:cNvGrpSpPr/>
          <p:nvPr/>
        </p:nvGrpSpPr>
        <p:grpSpPr>
          <a:xfrm>
            <a:off x="-98445" y="386149"/>
            <a:ext cx="6837916" cy="165913"/>
            <a:chOff x="1428205" y="3134268"/>
            <a:chExt cx="6837916" cy="165913"/>
          </a:xfrm>
          <a:solidFill>
            <a:srgbClr val="FFC000"/>
          </a:solidFill>
        </p:grpSpPr>
        <p:sp>
          <p:nvSpPr>
            <p:cNvPr id="14" name="Oval 13"/>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7" name="Group 76"/>
          <p:cNvGrpSpPr/>
          <p:nvPr/>
        </p:nvGrpSpPr>
        <p:grpSpPr>
          <a:xfrm>
            <a:off x="6972807" y="386151"/>
            <a:ext cx="5255862" cy="165911"/>
            <a:chOff x="6972807" y="449947"/>
            <a:chExt cx="5255862" cy="165911"/>
          </a:xfrm>
          <a:solidFill>
            <a:srgbClr val="FFC000"/>
          </a:solidFill>
        </p:grpSpPr>
        <p:sp>
          <p:nvSpPr>
            <p:cNvPr id="34" name="Oval 33"/>
            <p:cNvSpPr/>
            <p:nvPr/>
          </p:nvSpPr>
          <p:spPr>
            <a:xfrm>
              <a:off x="6972807" y="44995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7379204" y="44995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7785601" y="44995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8189091" y="44995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8587504" y="44995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896125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930318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9709585" y="44995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10115982"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10519472"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Oval 9"/>
          <p:cNvSpPr/>
          <p:nvPr/>
        </p:nvSpPr>
        <p:spPr>
          <a:xfrm>
            <a:off x="10373121" y="74669"/>
            <a:ext cx="1606164" cy="1606164"/>
          </a:xfrm>
          <a:prstGeom prst="ellipse">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0380161" y="562196"/>
            <a:ext cx="1657845" cy="646331"/>
          </a:xfrm>
          <a:prstGeom prst="rect">
            <a:avLst/>
          </a:prstGeom>
          <a:noFill/>
        </p:spPr>
        <p:txBody>
          <a:bodyPr wrap="square" rtlCol="0">
            <a:spAutoFit/>
          </a:bodyPr>
          <a:lstStyle/>
          <a:p>
            <a:pPr algn="ctr"/>
            <a:r>
              <a:rPr lang="en-GB" sz="1200" dirty="0">
                <a:solidFill>
                  <a:schemeClr val="bg1"/>
                </a:solidFill>
                <a:latin typeface="Bahnschrift" panose="020B0502040204020203" pitchFamily="34" charset="0"/>
              </a:rPr>
              <a:t>Curriculum Links: Geography, DT, Art, PHSE</a:t>
            </a:r>
            <a:endParaRPr lang="en-GB" sz="1200" dirty="0">
              <a:solidFill>
                <a:schemeClr val="bg1"/>
              </a:solidFill>
            </a:endParaRPr>
          </a:p>
        </p:txBody>
      </p:sp>
      <p:sp>
        <p:nvSpPr>
          <p:cNvPr id="57" name="Rectangle 56"/>
          <p:cNvSpPr/>
          <p:nvPr/>
        </p:nvSpPr>
        <p:spPr>
          <a:xfrm>
            <a:off x="10600655" y="5284197"/>
            <a:ext cx="1610637" cy="1573803"/>
          </a:xfrm>
          <a:prstGeom prst="rect">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8" name="Group 57"/>
          <p:cNvGrpSpPr/>
          <p:nvPr/>
        </p:nvGrpSpPr>
        <p:grpSpPr>
          <a:xfrm>
            <a:off x="-98445" y="646997"/>
            <a:ext cx="6837916" cy="165913"/>
            <a:chOff x="1428205" y="3134268"/>
            <a:chExt cx="6837916" cy="165913"/>
          </a:xfrm>
          <a:solidFill>
            <a:srgbClr val="FFC000"/>
          </a:solidFill>
        </p:grpSpPr>
        <p:sp>
          <p:nvSpPr>
            <p:cNvPr id="59" name="Oval 58"/>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091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40260">
            <a:off x="1884279" y="2693679"/>
            <a:ext cx="4178596" cy="3974805"/>
          </a:xfrm>
          <a:prstGeom prst="rect">
            <a:avLst/>
          </a:prstGeom>
        </p:spPr>
      </p:pic>
      <p:sp>
        <p:nvSpPr>
          <p:cNvPr id="23" name="Rectangle 22"/>
          <p:cNvSpPr/>
          <p:nvPr/>
        </p:nvSpPr>
        <p:spPr>
          <a:xfrm>
            <a:off x="-25053" y="1393380"/>
            <a:ext cx="5915489" cy="1356313"/>
          </a:xfrm>
          <a:prstGeom prst="rect">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180520" y="3365661"/>
            <a:ext cx="4175052" cy="3492339"/>
          </a:xfrm>
          <a:prstGeom prst="rect">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158951" y="165623"/>
            <a:ext cx="8867554" cy="369332"/>
          </a:xfrm>
          <a:prstGeom prst="rect">
            <a:avLst/>
          </a:prstGeom>
          <a:noFill/>
        </p:spPr>
        <p:txBody>
          <a:bodyPr wrap="square" rtlCol="0">
            <a:spAutoFit/>
          </a:bodyPr>
          <a:lstStyle/>
          <a:p>
            <a:pPr fontAlgn="base"/>
            <a:r>
              <a:rPr lang="en-GB" dirty="0">
                <a:latin typeface="Bahnschrift" panose="020B0502040204020203" pitchFamily="34" charset="0"/>
              </a:rPr>
              <a:t>There are many simple ways we can bind our books: </a:t>
            </a:r>
          </a:p>
        </p:txBody>
      </p:sp>
      <p:sp>
        <p:nvSpPr>
          <p:cNvPr id="5" name="Rectangle 4"/>
          <p:cNvSpPr/>
          <p:nvPr/>
        </p:nvSpPr>
        <p:spPr>
          <a:xfrm>
            <a:off x="820677" y="598431"/>
            <a:ext cx="11371323" cy="499730"/>
          </a:xfrm>
          <a:prstGeom prst="rect">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158951" y="569194"/>
            <a:ext cx="5762847" cy="451534"/>
          </a:xfrm>
          <a:prstGeom prst="rect">
            <a:avLst/>
          </a:prstGeom>
          <a:noFill/>
        </p:spPr>
        <p:txBody>
          <a:bodyPr wrap="square" rtlCol="0">
            <a:spAutoFit/>
          </a:bodyPr>
          <a:lstStyle/>
          <a:p>
            <a:pPr fontAlgn="base">
              <a:lnSpc>
                <a:spcPct val="150000"/>
              </a:lnSpc>
            </a:pPr>
            <a:r>
              <a:rPr lang="en-GB" dirty="0">
                <a:solidFill>
                  <a:schemeClr val="bg1"/>
                </a:solidFill>
                <a:latin typeface="Bahnschrift" panose="020B0502040204020203" pitchFamily="34" charset="0"/>
              </a:rPr>
              <a:t>Staple and add a Washi or masking tape binding </a:t>
            </a:r>
          </a:p>
        </p:txBody>
      </p:sp>
      <p:sp>
        <p:nvSpPr>
          <p:cNvPr id="16" name="Oval 15"/>
          <p:cNvSpPr/>
          <p:nvPr/>
        </p:nvSpPr>
        <p:spPr>
          <a:xfrm rot="21042761">
            <a:off x="447225" y="506402"/>
            <a:ext cx="692297" cy="692297"/>
          </a:xfrm>
          <a:prstGeom prst="ellipse">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rot="20707587">
            <a:off x="606095" y="425932"/>
            <a:ext cx="1420099" cy="584775"/>
          </a:xfrm>
          <a:prstGeom prst="rect">
            <a:avLst/>
          </a:prstGeom>
          <a:noFill/>
        </p:spPr>
        <p:txBody>
          <a:bodyPr wrap="square" rtlCol="0">
            <a:spAutoFit/>
          </a:bodyPr>
          <a:lstStyle/>
          <a:p>
            <a:r>
              <a:rPr lang="en-GB" sz="3200" dirty="0">
                <a:solidFill>
                  <a:schemeClr val="bg1"/>
                </a:solidFill>
                <a:latin typeface="Bahnschrift" panose="020B0502040204020203" pitchFamily="34" charset="0"/>
              </a:rPr>
              <a:t>1</a:t>
            </a:r>
          </a:p>
        </p:txBody>
      </p:sp>
      <p:sp>
        <p:nvSpPr>
          <p:cNvPr id="18" name="Rectangle 17"/>
          <p:cNvSpPr/>
          <p:nvPr/>
        </p:nvSpPr>
        <p:spPr>
          <a:xfrm>
            <a:off x="1158950" y="1484372"/>
            <a:ext cx="4632341" cy="1200329"/>
          </a:xfrm>
          <a:prstGeom prst="rect">
            <a:avLst/>
          </a:prstGeom>
        </p:spPr>
        <p:txBody>
          <a:bodyPr wrap="square">
            <a:spAutoFit/>
          </a:bodyPr>
          <a:lstStyle/>
          <a:p>
            <a:pPr algn="just"/>
            <a:r>
              <a:rPr lang="en-GB" dirty="0">
                <a:solidFill>
                  <a:schemeClr val="bg1"/>
                </a:solidFill>
                <a:latin typeface="Bahnschrift" panose="020B0502040204020203" pitchFamily="34" charset="0"/>
              </a:rPr>
              <a:t>Step 1</a:t>
            </a:r>
          </a:p>
          <a:p>
            <a:pPr algn="just"/>
            <a:endParaRPr lang="en-GB" dirty="0">
              <a:solidFill>
                <a:schemeClr val="bg1"/>
              </a:solidFill>
              <a:latin typeface="Bahnschrift" panose="020B0502040204020203" pitchFamily="34" charset="0"/>
            </a:endParaRPr>
          </a:p>
          <a:p>
            <a:pPr algn="just"/>
            <a:r>
              <a:rPr lang="en-GB" dirty="0">
                <a:solidFill>
                  <a:schemeClr val="bg1"/>
                </a:solidFill>
                <a:latin typeface="Bahnschrift" panose="020B0502040204020203" pitchFamily="34" charset="0"/>
              </a:rPr>
              <a:t>Staple the pages together along the binding edge about 2cm from the edge. </a:t>
            </a:r>
            <a:endParaRPr lang="en-GB" dirty="0">
              <a:solidFill>
                <a:schemeClr val="bg1"/>
              </a:solidFill>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83197">
            <a:off x="7879847" y="-124748"/>
            <a:ext cx="3974805" cy="3974805"/>
          </a:xfrm>
          <a:prstGeom prst="rect">
            <a:avLst/>
          </a:prstGeom>
        </p:spPr>
      </p:pic>
      <p:sp>
        <p:nvSpPr>
          <p:cNvPr id="21" name="TextBox 20"/>
          <p:cNvSpPr txBox="1"/>
          <p:nvPr/>
        </p:nvSpPr>
        <p:spPr>
          <a:xfrm>
            <a:off x="7280643" y="3713561"/>
            <a:ext cx="3974805" cy="2862322"/>
          </a:xfrm>
          <a:prstGeom prst="rect">
            <a:avLst/>
          </a:prstGeom>
          <a:noFill/>
        </p:spPr>
        <p:txBody>
          <a:bodyPr wrap="square" rtlCol="0">
            <a:spAutoFit/>
          </a:bodyPr>
          <a:lstStyle/>
          <a:p>
            <a:pPr algn="just"/>
            <a:r>
              <a:rPr lang="en-GB" dirty="0">
                <a:solidFill>
                  <a:schemeClr val="bg1"/>
                </a:solidFill>
                <a:latin typeface="Bahnschrift" panose="020B0502040204020203" pitchFamily="34" charset="0"/>
              </a:rPr>
              <a:t>Step 2</a:t>
            </a:r>
          </a:p>
          <a:p>
            <a:pPr algn="just"/>
            <a:endParaRPr lang="en-GB" dirty="0">
              <a:solidFill>
                <a:schemeClr val="bg1"/>
              </a:solidFill>
              <a:latin typeface="Bahnschrift" panose="020B0502040204020203" pitchFamily="34" charset="0"/>
            </a:endParaRPr>
          </a:p>
          <a:p>
            <a:pPr algn="just"/>
            <a:r>
              <a:rPr lang="en-GB" dirty="0">
                <a:solidFill>
                  <a:schemeClr val="bg1"/>
                </a:solidFill>
                <a:latin typeface="Bahnschrift" panose="020B0502040204020203" pitchFamily="34" charset="0"/>
              </a:rPr>
              <a:t>Now cut a piece of tape about 3cm longer than your book. Place half the tape on the front of the book, covering the staples, wrap the tape over the edge of the book and around to the back. Make sure you press it down firm. Trim off the excess tape with scissors.</a:t>
            </a:r>
            <a:r>
              <a:rPr lang="en-GB" dirty="0">
                <a:solidFill>
                  <a:srgbClr val="000000"/>
                </a:solidFill>
                <a:latin typeface="Bahnschrift" panose="020B0502040204020203" pitchFamily="34" charset="0"/>
              </a:rPr>
              <a:t> </a:t>
            </a:r>
            <a:r>
              <a:rPr lang="en-GB" dirty="0">
                <a:solidFill>
                  <a:srgbClr val="000000"/>
                </a:solidFill>
                <a:latin typeface="Century Gothic" panose="020B0502020202020204" pitchFamily="34" charset="0"/>
              </a:rPr>
              <a:t> </a:t>
            </a:r>
            <a:endParaRPr lang="en-GB" dirty="0"/>
          </a:p>
        </p:txBody>
      </p:sp>
      <p:grpSp>
        <p:nvGrpSpPr>
          <p:cNvPr id="100" name="Group 99"/>
          <p:cNvGrpSpPr/>
          <p:nvPr/>
        </p:nvGrpSpPr>
        <p:grpSpPr>
          <a:xfrm rot="5400000">
            <a:off x="-3205996" y="3336001"/>
            <a:ext cx="6837916" cy="165913"/>
            <a:chOff x="1428205" y="3134268"/>
            <a:chExt cx="6837916" cy="165913"/>
          </a:xfrm>
          <a:solidFill>
            <a:srgbClr val="34A280"/>
          </a:solidFill>
        </p:grpSpPr>
        <p:sp>
          <p:nvSpPr>
            <p:cNvPr id="101" name="Oval 100"/>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4217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41175">
            <a:off x="512851" y="3126103"/>
            <a:ext cx="5288196" cy="3966148"/>
          </a:xfrm>
          <a:prstGeom prst="rect">
            <a:avLst/>
          </a:prstGeom>
        </p:spPr>
      </p:pic>
      <p:sp>
        <p:nvSpPr>
          <p:cNvPr id="5" name="Rectangle 4"/>
          <p:cNvSpPr/>
          <p:nvPr/>
        </p:nvSpPr>
        <p:spPr>
          <a:xfrm>
            <a:off x="820677" y="864240"/>
            <a:ext cx="5569489" cy="499730"/>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522934" y="1502021"/>
            <a:ext cx="6034695" cy="1746857"/>
          </a:xfrm>
          <a:prstGeom prst="rect">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rot="5400000">
            <a:off x="2884531" y="3184902"/>
            <a:ext cx="6846465" cy="4997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6705237" y="4484733"/>
            <a:ext cx="4171869" cy="2379290"/>
          </a:xfrm>
          <a:prstGeom prst="rect">
            <a:avLst/>
          </a:prstGeom>
          <a:solidFill>
            <a:srgbClr val="38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158952" y="813751"/>
            <a:ext cx="3856398" cy="507831"/>
          </a:xfrm>
          <a:prstGeom prst="rect">
            <a:avLst/>
          </a:prstGeom>
          <a:noFill/>
        </p:spPr>
        <p:txBody>
          <a:bodyPr wrap="square" rtlCol="0">
            <a:spAutoFit/>
          </a:bodyPr>
          <a:lstStyle/>
          <a:p>
            <a:pPr fontAlgn="base">
              <a:lnSpc>
                <a:spcPct val="150000"/>
              </a:lnSpc>
            </a:pPr>
            <a:r>
              <a:rPr lang="en-GB" dirty="0">
                <a:solidFill>
                  <a:schemeClr val="bg1"/>
                </a:solidFill>
                <a:latin typeface="Bahnschrift" panose="020B0502040204020203" pitchFamily="34" charset="0"/>
              </a:rPr>
              <a:t>Book rings </a:t>
            </a:r>
          </a:p>
        </p:txBody>
      </p:sp>
      <p:sp>
        <p:nvSpPr>
          <p:cNvPr id="16" name="Oval 15"/>
          <p:cNvSpPr/>
          <p:nvPr/>
        </p:nvSpPr>
        <p:spPr>
          <a:xfrm rot="21042761">
            <a:off x="447225" y="761589"/>
            <a:ext cx="692297" cy="692297"/>
          </a:xfrm>
          <a:prstGeom prst="ellipse">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rot="20707587">
            <a:off x="582855" y="690728"/>
            <a:ext cx="1420099" cy="584775"/>
          </a:xfrm>
          <a:prstGeom prst="rect">
            <a:avLst/>
          </a:prstGeom>
          <a:noFill/>
        </p:spPr>
        <p:txBody>
          <a:bodyPr wrap="square" rtlCol="0">
            <a:spAutoFit/>
          </a:bodyPr>
          <a:lstStyle/>
          <a:p>
            <a:r>
              <a:rPr lang="en-GB" sz="3200" dirty="0">
                <a:solidFill>
                  <a:schemeClr val="bg1"/>
                </a:solidFill>
                <a:latin typeface="Bahnschrift" panose="020B0502040204020203" pitchFamily="34" charset="0"/>
              </a:rPr>
              <a:t>2</a:t>
            </a:r>
          </a:p>
        </p:txBody>
      </p:sp>
      <p:sp>
        <p:nvSpPr>
          <p:cNvPr id="18" name="Rectangle 17"/>
          <p:cNvSpPr/>
          <p:nvPr/>
        </p:nvSpPr>
        <p:spPr>
          <a:xfrm>
            <a:off x="1190848" y="1630312"/>
            <a:ext cx="4178596" cy="1477328"/>
          </a:xfrm>
          <a:prstGeom prst="rect">
            <a:avLst/>
          </a:prstGeom>
        </p:spPr>
        <p:txBody>
          <a:bodyPr wrap="square">
            <a:spAutoFit/>
          </a:bodyPr>
          <a:lstStyle/>
          <a:p>
            <a:pPr algn="just"/>
            <a:r>
              <a:rPr lang="en-GB" dirty="0">
                <a:solidFill>
                  <a:schemeClr val="bg1"/>
                </a:solidFill>
                <a:latin typeface="Bahnschrift" panose="020B0502040204020203" pitchFamily="34" charset="0"/>
              </a:rPr>
              <a:t>Book rings can be purchased from any craft or art shop and are a quick and uncomplicated way to make a book. Hole punch pages in the corner and add to the book ring. Simple as that!. </a:t>
            </a:r>
          </a:p>
        </p:txBody>
      </p:sp>
      <p:sp>
        <p:nvSpPr>
          <p:cNvPr id="21" name="TextBox 20"/>
          <p:cNvSpPr txBox="1"/>
          <p:nvPr/>
        </p:nvSpPr>
        <p:spPr>
          <a:xfrm>
            <a:off x="6848697" y="4939766"/>
            <a:ext cx="3812367" cy="1754326"/>
          </a:xfrm>
          <a:prstGeom prst="rect">
            <a:avLst/>
          </a:prstGeom>
          <a:noFill/>
        </p:spPr>
        <p:txBody>
          <a:bodyPr wrap="square" rtlCol="0">
            <a:spAutoFit/>
          </a:bodyPr>
          <a:lstStyle/>
          <a:p>
            <a:pPr algn="just"/>
            <a:r>
              <a:rPr lang="en-GB" dirty="0">
                <a:solidFill>
                  <a:schemeClr val="bg1"/>
                </a:solidFill>
                <a:latin typeface="Bahnschrift" panose="020B0502040204020203" pitchFamily="34" charset="0"/>
              </a:rPr>
              <a:t>If your book is a little thicker, use a 2- or 3-hole punch to make holes along the edge of your book. Add paper fasteners to the holes. This method makes it easy to replace or add extra pages to your book.</a:t>
            </a:r>
          </a:p>
        </p:txBody>
      </p:sp>
      <p:grpSp>
        <p:nvGrpSpPr>
          <p:cNvPr id="100" name="Group 99"/>
          <p:cNvGrpSpPr/>
          <p:nvPr/>
        </p:nvGrpSpPr>
        <p:grpSpPr>
          <a:xfrm rot="5400000">
            <a:off x="2908824" y="3356086"/>
            <a:ext cx="6837916" cy="165913"/>
            <a:chOff x="1428205" y="3134268"/>
            <a:chExt cx="6837916" cy="165913"/>
          </a:xfrm>
          <a:solidFill>
            <a:srgbClr val="193194"/>
          </a:solidFill>
        </p:grpSpPr>
        <p:sp>
          <p:nvSpPr>
            <p:cNvPr id="101" name="Oval 100"/>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6950"/>
          <a:stretch/>
        </p:blipFill>
        <p:spPr>
          <a:xfrm rot="840757">
            <a:off x="7516021" y="325043"/>
            <a:ext cx="4690998" cy="4364970"/>
          </a:xfrm>
          <a:prstGeom prst="rect">
            <a:avLst/>
          </a:prstGeom>
        </p:spPr>
      </p:pic>
      <p:sp>
        <p:nvSpPr>
          <p:cNvPr id="40" name="Rectangle 39"/>
          <p:cNvSpPr/>
          <p:nvPr/>
        </p:nvSpPr>
        <p:spPr>
          <a:xfrm>
            <a:off x="6557629" y="266591"/>
            <a:ext cx="5634371" cy="499730"/>
          </a:xfrm>
          <a:prstGeom prst="rect">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rot="21042761">
            <a:off x="5961616" y="150786"/>
            <a:ext cx="692297" cy="692297"/>
          </a:xfrm>
          <a:prstGeom prst="ellipse">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rot="20707587">
            <a:off x="6088587" y="58920"/>
            <a:ext cx="1420099" cy="584775"/>
          </a:xfrm>
          <a:prstGeom prst="rect">
            <a:avLst/>
          </a:prstGeom>
          <a:noFill/>
        </p:spPr>
        <p:txBody>
          <a:bodyPr wrap="square" rtlCol="0">
            <a:spAutoFit/>
          </a:bodyPr>
          <a:lstStyle/>
          <a:p>
            <a:r>
              <a:rPr lang="en-GB" sz="3200" dirty="0">
                <a:solidFill>
                  <a:schemeClr val="bg1"/>
                </a:solidFill>
                <a:latin typeface="Bahnschrift" panose="020B0502040204020203" pitchFamily="34" charset="0"/>
              </a:rPr>
              <a:t>3</a:t>
            </a:r>
          </a:p>
        </p:txBody>
      </p:sp>
      <p:sp>
        <p:nvSpPr>
          <p:cNvPr id="41" name="TextBox 40"/>
          <p:cNvSpPr txBox="1"/>
          <p:nvPr/>
        </p:nvSpPr>
        <p:spPr>
          <a:xfrm>
            <a:off x="6895904" y="237354"/>
            <a:ext cx="3856398" cy="462050"/>
          </a:xfrm>
          <a:prstGeom prst="rect">
            <a:avLst/>
          </a:prstGeom>
          <a:noFill/>
        </p:spPr>
        <p:txBody>
          <a:bodyPr wrap="square" rtlCol="0">
            <a:spAutoFit/>
          </a:bodyPr>
          <a:lstStyle/>
          <a:p>
            <a:pPr fontAlgn="base">
              <a:lnSpc>
                <a:spcPct val="150000"/>
              </a:lnSpc>
            </a:pPr>
            <a:r>
              <a:rPr lang="en-GB" dirty="0">
                <a:solidFill>
                  <a:schemeClr val="bg1"/>
                </a:solidFill>
                <a:latin typeface="Bahnschrift" panose="020B0502040204020203" pitchFamily="34" charset="0"/>
              </a:rPr>
              <a:t>Hole punched and paper fasteners </a:t>
            </a:r>
          </a:p>
        </p:txBody>
      </p:sp>
    </p:spTree>
    <p:extLst>
      <p:ext uri="{BB962C8B-B14F-4D97-AF65-F5344CB8AC3E}">
        <p14:creationId xmlns:p14="http://schemas.microsoft.com/office/powerpoint/2010/main" val="2159258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55134">
            <a:off x="2517936" y="276032"/>
            <a:ext cx="4166868" cy="4166868"/>
          </a:xfrm>
          <a:prstGeom prst="rect">
            <a:avLst/>
          </a:prstGeom>
        </p:spPr>
      </p:pic>
      <p:sp>
        <p:nvSpPr>
          <p:cNvPr id="9" name="Rectangle 8"/>
          <p:cNvSpPr/>
          <p:nvPr/>
        </p:nvSpPr>
        <p:spPr>
          <a:xfrm>
            <a:off x="424778" y="279449"/>
            <a:ext cx="11767222" cy="499730"/>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0" y="4231574"/>
            <a:ext cx="7272670" cy="2626426"/>
          </a:xfrm>
          <a:prstGeom prst="rect">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18146">
            <a:off x="7099479" y="173675"/>
            <a:ext cx="5029828" cy="5029828"/>
          </a:xfrm>
          <a:prstGeom prst="rect">
            <a:avLst/>
          </a:prstGeom>
        </p:spPr>
      </p:pic>
      <p:sp>
        <p:nvSpPr>
          <p:cNvPr id="4" name="Rectangle 3"/>
          <p:cNvSpPr/>
          <p:nvPr/>
        </p:nvSpPr>
        <p:spPr>
          <a:xfrm>
            <a:off x="602511" y="4465419"/>
            <a:ext cx="6096000" cy="1754326"/>
          </a:xfrm>
          <a:prstGeom prst="rect">
            <a:avLst/>
          </a:prstGeom>
        </p:spPr>
        <p:txBody>
          <a:bodyPr>
            <a:spAutoFit/>
          </a:bodyPr>
          <a:lstStyle/>
          <a:p>
            <a:pPr algn="just"/>
            <a:r>
              <a:rPr lang="en-GB" dirty="0">
                <a:solidFill>
                  <a:schemeClr val="bg1"/>
                </a:solidFill>
                <a:latin typeface="Bahnschrift" panose="020B0502040204020203" pitchFamily="34" charset="0"/>
              </a:rPr>
              <a:t>Stationery clips or bulldog clips are a straightforward way to create a book but make sure you leave plenty of space so that your writing and drawing does not get hidden away beneath them when you try and open your book. Leave at least 3cm at the left-hand side of each page blank if this is going to be your chosen method.</a:t>
            </a:r>
            <a:r>
              <a:rPr lang="en-GB" dirty="0">
                <a:solidFill>
                  <a:schemeClr val="bg1"/>
                </a:solidFill>
                <a:latin typeface="Century Gothic" panose="020B0502020202020204" pitchFamily="34" charset="0"/>
              </a:rPr>
              <a:t> </a:t>
            </a:r>
            <a:endParaRPr lang="en-GB" dirty="0">
              <a:solidFill>
                <a:schemeClr val="bg1"/>
              </a:solidFill>
            </a:endParaRPr>
          </a:p>
        </p:txBody>
      </p:sp>
      <p:sp>
        <p:nvSpPr>
          <p:cNvPr id="5" name="Rectangle 4"/>
          <p:cNvSpPr/>
          <p:nvPr/>
        </p:nvSpPr>
        <p:spPr>
          <a:xfrm>
            <a:off x="875318" y="331236"/>
            <a:ext cx="1912703" cy="369332"/>
          </a:xfrm>
          <a:prstGeom prst="rect">
            <a:avLst/>
          </a:prstGeom>
        </p:spPr>
        <p:txBody>
          <a:bodyPr wrap="none">
            <a:spAutoFit/>
          </a:bodyPr>
          <a:lstStyle/>
          <a:p>
            <a:r>
              <a:rPr lang="en-GB" dirty="0">
                <a:solidFill>
                  <a:schemeClr val="bg1"/>
                </a:solidFill>
                <a:latin typeface="Bahnschrift" panose="020B0502040204020203" pitchFamily="34" charset="0"/>
              </a:rPr>
              <a:t>Stationery clips</a:t>
            </a:r>
            <a:r>
              <a:rPr lang="en-GB" dirty="0">
                <a:solidFill>
                  <a:srgbClr val="000000"/>
                </a:solidFill>
                <a:latin typeface="Century Gothic" panose="020B0502020202020204" pitchFamily="34" charset="0"/>
              </a:rPr>
              <a:t> </a:t>
            </a:r>
            <a:endParaRPr lang="en-GB" dirty="0"/>
          </a:p>
        </p:txBody>
      </p:sp>
      <p:sp>
        <p:nvSpPr>
          <p:cNvPr id="11" name="Oval 10"/>
          <p:cNvSpPr/>
          <p:nvPr/>
        </p:nvSpPr>
        <p:spPr>
          <a:xfrm rot="21042761">
            <a:off x="51326" y="155533"/>
            <a:ext cx="692297" cy="692297"/>
          </a:xfrm>
          <a:prstGeom prst="ellipse">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rot="20707587">
            <a:off x="146397" y="90594"/>
            <a:ext cx="1420099" cy="584775"/>
          </a:xfrm>
          <a:prstGeom prst="rect">
            <a:avLst/>
          </a:prstGeom>
          <a:noFill/>
        </p:spPr>
        <p:txBody>
          <a:bodyPr wrap="square" rtlCol="0">
            <a:spAutoFit/>
          </a:bodyPr>
          <a:lstStyle/>
          <a:p>
            <a:r>
              <a:rPr lang="en-GB" sz="3200" dirty="0">
                <a:solidFill>
                  <a:schemeClr val="bg1"/>
                </a:solidFill>
                <a:latin typeface="Bahnschrift" panose="020B0502040204020203" pitchFamily="34" charset="0"/>
              </a:rPr>
              <a:t>4</a:t>
            </a:r>
          </a:p>
        </p:txBody>
      </p:sp>
      <p:grpSp>
        <p:nvGrpSpPr>
          <p:cNvPr id="13" name="Group 12"/>
          <p:cNvGrpSpPr/>
          <p:nvPr/>
        </p:nvGrpSpPr>
        <p:grpSpPr>
          <a:xfrm rot="10800000">
            <a:off x="138221" y="6447388"/>
            <a:ext cx="6837916" cy="165913"/>
            <a:chOff x="1428205" y="3134268"/>
            <a:chExt cx="6837916" cy="165913"/>
          </a:xfrm>
          <a:solidFill>
            <a:srgbClr val="FFC000"/>
          </a:solidFill>
        </p:grpSpPr>
        <p:sp>
          <p:nvSpPr>
            <p:cNvPr id="14" name="Oval 13"/>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Oval 37"/>
          <p:cNvSpPr/>
          <p:nvPr/>
        </p:nvSpPr>
        <p:spPr>
          <a:xfrm rot="10800000">
            <a:off x="11880060" y="6447393"/>
            <a:ext cx="165901" cy="16590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rot="10800000">
            <a:off x="11538130" y="6447393"/>
            <a:ext cx="165901" cy="16590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rot="10800000">
            <a:off x="11131733" y="6447394"/>
            <a:ext cx="165901" cy="16590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rot="10800000">
            <a:off x="10725336" y="6447395"/>
            <a:ext cx="165901" cy="16590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rot="10800000">
            <a:off x="10321846" y="6447396"/>
            <a:ext cx="165901" cy="16590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rot="10800000">
            <a:off x="9923433" y="6447397"/>
            <a:ext cx="165901" cy="16590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rot="10800000">
            <a:off x="9549679" y="6447398"/>
            <a:ext cx="165901" cy="16590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rot="10800000">
            <a:off x="9184947" y="6447395"/>
            <a:ext cx="165901" cy="16590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rot="10800000">
            <a:off x="8778550" y="6447396"/>
            <a:ext cx="165901" cy="16590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rot="10800000">
            <a:off x="8372153" y="6447397"/>
            <a:ext cx="165901" cy="16590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rot="10800000">
            <a:off x="7968663" y="6447398"/>
            <a:ext cx="165901" cy="16590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rot="10800000">
            <a:off x="7570250" y="6447399"/>
            <a:ext cx="165901" cy="16590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rot="10800000">
            <a:off x="7196496" y="6447400"/>
            <a:ext cx="165901" cy="16590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2612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345097" y="2322321"/>
            <a:ext cx="8846903" cy="3366098"/>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4A280"/>
              </a:solidFill>
            </a:endParaRPr>
          </a:p>
        </p:txBody>
      </p:sp>
      <p:sp>
        <p:nvSpPr>
          <p:cNvPr id="4" name="Rectangle 3"/>
          <p:cNvSpPr/>
          <p:nvPr/>
        </p:nvSpPr>
        <p:spPr>
          <a:xfrm>
            <a:off x="4538255" y="2849163"/>
            <a:ext cx="3682490" cy="2308324"/>
          </a:xfrm>
          <a:prstGeom prst="rect">
            <a:avLst/>
          </a:prstGeom>
        </p:spPr>
        <p:txBody>
          <a:bodyPr wrap="square">
            <a:spAutoFit/>
          </a:bodyPr>
          <a:lstStyle/>
          <a:p>
            <a:pPr algn="just"/>
            <a:r>
              <a:rPr lang="en-GB" dirty="0">
                <a:solidFill>
                  <a:schemeClr val="bg1"/>
                </a:solidFill>
                <a:latin typeface="Bahnschrift" panose="020B0502040204020203" pitchFamily="34" charset="0"/>
              </a:rPr>
              <a:t>For this method you need to create holes using a hole punch. Line up your dowel / pencil / stick at the front and feed the ends of the elastic band through and loop over the ends. This creates a really strong binding edge for your book.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319922">
            <a:off x="8496411" y="3575874"/>
            <a:ext cx="3581400" cy="35814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09670">
            <a:off x="-569407" y="1772099"/>
            <a:ext cx="4653539" cy="4653539"/>
          </a:xfrm>
          <a:prstGeom prst="rect">
            <a:avLst/>
          </a:prstGeom>
        </p:spPr>
      </p:pic>
      <p:sp>
        <p:nvSpPr>
          <p:cNvPr id="8" name="Rectangle 7"/>
          <p:cNvSpPr/>
          <p:nvPr/>
        </p:nvSpPr>
        <p:spPr>
          <a:xfrm>
            <a:off x="4242391" y="1597888"/>
            <a:ext cx="7949609" cy="499730"/>
          </a:xfrm>
          <a:prstGeom prst="rect">
            <a:avLst/>
          </a:prstGeom>
          <a:solidFill>
            <a:srgbClr val="38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813423" y="1571880"/>
            <a:ext cx="3856398" cy="451534"/>
          </a:xfrm>
          <a:prstGeom prst="rect">
            <a:avLst/>
          </a:prstGeom>
          <a:noFill/>
        </p:spPr>
        <p:txBody>
          <a:bodyPr wrap="square" rtlCol="0">
            <a:spAutoFit/>
          </a:bodyPr>
          <a:lstStyle/>
          <a:p>
            <a:pPr fontAlgn="base">
              <a:lnSpc>
                <a:spcPct val="150000"/>
              </a:lnSpc>
            </a:pPr>
            <a:r>
              <a:rPr lang="en-GB" dirty="0">
                <a:solidFill>
                  <a:schemeClr val="bg1"/>
                </a:solidFill>
                <a:latin typeface="Bahnschrift" panose="020B0502040204020203" pitchFamily="34" charset="0"/>
              </a:rPr>
              <a:t>A pencil and elastic band  </a:t>
            </a:r>
          </a:p>
        </p:txBody>
      </p:sp>
      <p:sp>
        <p:nvSpPr>
          <p:cNvPr id="10" name="Oval 9"/>
          <p:cNvSpPr/>
          <p:nvPr/>
        </p:nvSpPr>
        <p:spPr>
          <a:xfrm rot="21042761">
            <a:off x="3976402" y="1495236"/>
            <a:ext cx="692297" cy="6922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11" name="TextBox 10"/>
          <p:cNvSpPr txBox="1"/>
          <p:nvPr/>
        </p:nvSpPr>
        <p:spPr>
          <a:xfrm rot="20707587">
            <a:off x="4086055" y="1432270"/>
            <a:ext cx="1420099" cy="584775"/>
          </a:xfrm>
          <a:prstGeom prst="rect">
            <a:avLst/>
          </a:prstGeom>
          <a:noFill/>
        </p:spPr>
        <p:txBody>
          <a:bodyPr wrap="square" rtlCol="0">
            <a:spAutoFit/>
          </a:bodyPr>
          <a:lstStyle/>
          <a:p>
            <a:r>
              <a:rPr lang="en-GB" sz="3200" dirty="0">
                <a:solidFill>
                  <a:schemeClr val="bg1"/>
                </a:solidFill>
                <a:latin typeface="Bahnschrift" panose="020B0502040204020203" pitchFamily="34" charset="0"/>
              </a:rPr>
              <a:t>5</a:t>
            </a:r>
          </a:p>
        </p:txBody>
      </p:sp>
      <p:grpSp>
        <p:nvGrpSpPr>
          <p:cNvPr id="13" name="Group 12"/>
          <p:cNvGrpSpPr/>
          <p:nvPr/>
        </p:nvGrpSpPr>
        <p:grpSpPr>
          <a:xfrm>
            <a:off x="-98445" y="386149"/>
            <a:ext cx="6837916" cy="165913"/>
            <a:chOff x="1428205" y="3134268"/>
            <a:chExt cx="6837916" cy="165913"/>
          </a:xfrm>
          <a:solidFill>
            <a:srgbClr val="E12154"/>
          </a:solidFill>
        </p:grpSpPr>
        <p:sp>
          <p:nvSpPr>
            <p:cNvPr id="14" name="Oval 13"/>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p:cNvGrpSpPr/>
          <p:nvPr/>
        </p:nvGrpSpPr>
        <p:grpSpPr>
          <a:xfrm>
            <a:off x="-98445" y="646997"/>
            <a:ext cx="6837916" cy="165913"/>
            <a:chOff x="1428205" y="3134268"/>
            <a:chExt cx="6837916" cy="165913"/>
          </a:xfrm>
          <a:solidFill>
            <a:srgbClr val="E12154"/>
          </a:solidFill>
        </p:grpSpPr>
        <p:sp>
          <p:nvSpPr>
            <p:cNvPr id="33" name="Oval 32"/>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p:cNvGrpSpPr/>
          <p:nvPr/>
        </p:nvGrpSpPr>
        <p:grpSpPr>
          <a:xfrm>
            <a:off x="6915500" y="373995"/>
            <a:ext cx="6837916" cy="165913"/>
            <a:chOff x="1428205" y="3134268"/>
            <a:chExt cx="6837916" cy="165913"/>
          </a:xfrm>
          <a:solidFill>
            <a:srgbClr val="E12154"/>
          </a:solidFill>
        </p:grpSpPr>
        <p:sp>
          <p:nvSpPr>
            <p:cNvPr id="52" name="Oval 51"/>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0" name="Group 69"/>
          <p:cNvGrpSpPr/>
          <p:nvPr/>
        </p:nvGrpSpPr>
        <p:grpSpPr>
          <a:xfrm>
            <a:off x="6915500" y="634843"/>
            <a:ext cx="6837916" cy="165913"/>
            <a:chOff x="1428205" y="3134268"/>
            <a:chExt cx="6837916" cy="165913"/>
          </a:xfrm>
          <a:solidFill>
            <a:srgbClr val="E12154"/>
          </a:solidFill>
        </p:grpSpPr>
        <p:sp>
          <p:nvSpPr>
            <p:cNvPr id="71" name="Oval 70"/>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18845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0315" y="3127100"/>
            <a:ext cx="9144000" cy="369332"/>
          </a:xfrm>
          <a:prstGeom prst="rect">
            <a:avLst/>
          </a:prstGeom>
        </p:spPr>
        <p:txBody>
          <a:bodyPr wrap="square">
            <a:spAutoFit/>
          </a:bodyPr>
          <a:lstStyle/>
          <a:p>
            <a:r>
              <a:rPr lang="en-GB" dirty="0">
                <a:solidFill>
                  <a:srgbClr val="000000"/>
                </a:solidFill>
                <a:latin typeface="Bahnschrift" panose="020B0502040204020203" pitchFamily="34" charset="0"/>
              </a:rPr>
              <a:t>Create a map of a journey that is special to you and brings back happy memories. </a:t>
            </a:r>
            <a:endParaRPr lang="en-GB" dirty="0">
              <a:latin typeface="Bahnschrift" panose="020B0502040204020203" pitchFamily="34" charset="0"/>
            </a:endParaRPr>
          </a:p>
        </p:txBody>
      </p:sp>
      <p:grpSp>
        <p:nvGrpSpPr>
          <p:cNvPr id="6" name="Group 5"/>
          <p:cNvGrpSpPr/>
          <p:nvPr/>
        </p:nvGrpSpPr>
        <p:grpSpPr>
          <a:xfrm>
            <a:off x="6978917" y="646987"/>
            <a:ext cx="5255862" cy="165911"/>
            <a:chOff x="6972807" y="449947"/>
            <a:chExt cx="5255862" cy="165911"/>
          </a:xfrm>
          <a:solidFill>
            <a:srgbClr val="FFC000"/>
          </a:solidFill>
        </p:grpSpPr>
        <p:sp>
          <p:nvSpPr>
            <p:cNvPr id="7" name="Oval 6"/>
            <p:cNvSpPr/>
            <p:nvPr/>
          </p:nvSpPr>
          <p:spPr>
            <a:xfrm>
              <a:off x="6972807" y="44995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379204" y="44995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785601" y="44995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189091" y="44995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587504" y="44995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896125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930318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9709585" y="44995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0115982"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0519472"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Rectangle 20"/>
          <p:cNvSpPr/>
          <p:nvPr/>
        </p:nvSpPr>
        <p:spPr>
          <a:xfrm>
            <a:off x="714349" y="4268493"/>
            <a:ext cx="11492285" cy="1573803"/>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699715" y="1765624"/>
            <a:ext cx="11492285" cy="1700589"/>
          </a:xfrm>
          <a:prstGeom prst="rect">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08373" y="1025633"/>
            <a:ext cx="6551876" cy="866778"/>
          </a:xfrm>
          <a:prstGeom prst="rect">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1" y="167514"/>
            <a:ext cx="4201603" cy="866778"/>
          </a:xfrm>
          <a:prstGeom prst="rect">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p:cNvGrpSpPr/>
          <p:nvPr/>
        </p:nvGrpSpPr>
        <p:grpSpPr>
          <a:xfrm>
            <a:off x="-98445" y="386149"/>
            <a:ext cx="6837916" cy="165913"/>
            <a:chOff x="1428205" y="3134268"/>
            <a:chExt cx="6837916" cy="165913"/>
          </a:xfrm>
          <a:solidFill>
            <a:srgbClr val="FFC000"/>
          </a:solidFill>
        </p:grpSpPr>
        <p:sp>
          <p:nvSpPr>
            <p:cNvPr id="29" name="Oval 28"/>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 name="Group 46"/>
          <p:cNvGrpSpPr/>
          <p:nvPr/>
        </p:nvGrpSpPr>
        <p:grpSpPr>
          <a:xfrm>
            <a:off x="6972807" y="386151"/>
            <a:ext cx="5255862" cy="165911"/>
            <a:chOff x="6972807" y="449947"/>
            <a:chExt cx="5255862" cy="165911"/>
          </a:xfrm>
          <a:solidFill>
            <a:srgbClr val="FFC000"/>
          </a:solidFill>
        </p:grpSpPr>
        <p:sp>
          <p:nvSpPr>
            <p:cNvPr id="48" name="Oval 47"/>
            <p:cNvSpPr/>
            <p:nvPr/>
          </p:nvSpPr>
          <p:spPr>
            <a:xfrm>
              <a:off x="6972807" y="44995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7379204" y="44995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7785601" y="44995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8189091" y="44995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8587504" y="44995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896125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9303188" y="44995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9709585" y="44995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10115982"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10519472"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10917885" y="44994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11291639" y="44994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11656371" y="44995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12062768" y="44994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2" name="Oval 61"/>
          <p:cNvSpPr/>
          <p:nvPr/>
        </p:nvSpPr>
        <p:spPr>
          <a:xfrm>
            <a:off x="10373121" y="74669"/>
            <a:ext cx="1606164" cy="1606164"/>
          </a:xfrm>
          <a:prstGeom prst="ellipse">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10380161" y="562196"/>
            <a:ext cx="1657845" cy="646331"/>
          </a:xfrm>
          <a:prstGeom prst="rect">
            <a:avLst/>
          </a:prstGeom>
          <a:noFill/>
        </p:spPr>
        <p:txBody>
          <a:bodyPr wrap="square" rtlCol="0">
            <a:spAutoFit/>
          </a:bodyPr>
          <a:lstStyle/>
          <a:p>
            <a:pPr algn="ctr"/>
            <a:r>
              <a:rPr lang="en-GB" sz="1200" dirty="0">
                <a:solidFill>
                  <a:schemeClr val="bg1"/>
                </a:solidFill>
                <a:latin typeface="Bahnschrift" panose="020B0502040204020203" pitchFamily="34" charset="0"/>
              </a:rPr>
              <a:t>Curriculum Links: Geography, DT, Art, PHSE</a:t>
            </a:r>
            <a:endParaRPr lang="en-GB" sz="1200" dirty="0">
              <a:solidFill>
                <a:schemeClr val="bg1"/>
              </a:solidFill>
            </a:endParaRPr>
          </a:p>
        </p:txBody>
      </p:sp>
      <p:sp>
        <p:nvSpPr>
          <p:cNvPr id="64" name="Rectangle 63"/>
          <p:cNvSpPr/>
          <p:nvPr/>
        </p:nvSpPr>
        <p:spPr>
          <a:xfrm>
            <a:off x="10591996" y="5284197"/>
            <a:ext cx="1610637" cy="1573803"/>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p:cNvGrpSpPr/>
          <p:nvPr/>
        </p:nvGrpSpPr>
        <p:grpSpPr>
          <a:xfrm>
            <a:off x="-98445" y="646997"/>
            <a:ext cx="6837916" cy="165913"/>
            <a:chOff x="1428205" y="3134268"/>
            <a:chExt cx="6837916" cy="165913"/>
          </a:xfrm>
          <a:solidFill>
            <a:srgbClr val="FFC000"/>
          </a:solidFill>
        </p:grpSpPr>
        <p:sp>
          <p:nvSpPr>
            <p:cNvPr id="66" name="Oval 65"/>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p:cNvSpPr/>
          <p:nvPr/>
        </p:nvSpPr>
        <p:spPr>
          <a:xfrm>
            <a:off x="998726" y="2064307"/>
            <a:ext cx="7754679" cy="1200329"/>
          </a:xfrm>
          <a:prstGeom prst="rect">
            <a:avLst/>
          </a:prstGeom>
        </p:spPr>
        <p:txBody>
          <a:bodyPr wrap="square" lIns="91440" tIns="45720" rIns="91440" bIns="45720" anchor="t">
            <a:spAutoFit/>
          </a:bodyPr>
          <a:lstStyle/>
          <a:p>
            <a:pPr fontAlgn="base"/>
            <a:r>
              <a:rPr lang="en-GB" sz="3600" dirty="0">
                <a:solidFill>
                  <a:schemeClr val="bg1"/>
                </a:solidFill>
                <a:latin typeface="Bahnschrift" panose="020B0502040204020203" pitchFamily="34" charset="0"/>
              </a:rPr>
              <a:t>What can we include in our book?</a:t>
            </a:r>
            <a:r>
              <a:rPr lang="en-GB" dirty="0">
                <a:solidFill>
                  <a:schemeClr val="bg1"/>
                </a:solidFill>
                <a:latin typeface="Bahnschrift" panose="020B0502040204020203" pitchFamily="34" charset="0"/>
              </a:rPr>
              <a:t> </a:t>
            </a:r>
            <a:endParaRPr lang="en-GB" b="0" i="0" dirty="0">
              <a:solidFill>
                <a:schemeClr val="bg1"/>
              </a:solidFill>
              <a:effectLst/>
              <a:latin typeface="Bahnschrift" panose="020B0502040204020203" pitchFamily="34" charset="0"/>
            </a:endParaRPr>
          </a:p>
          <a:p>
            <a:pPr fontAlgn="base"/>
            <a:endParaRPr lang="en-GB" b="0" i="0" dirty="0">
              <a:solidFill>
                <a:schemeClr val="bg1"/>
              </a:solidFill>
              <a:effectLst/>
              <a:latin typeface="Bahnschrift" panose="020B0502040204020203" pitchFamily="34" charset="0"/>
            </a:endParaRPr>
          </a:p>
          <a:p>
            <a:pPr fontAlgn="base"/>
            <a:r>
              <a:rPr lang="en-GB" dirty="0">
                <a:solidFill>
                  <a:schemeClr val="bg1"/>
                </a:solidFill>
                <a:latin typeface="Bahnschrift"/>
              </a:rPr>
              <a:t>The Lindisfarne gospels are all about people, news, stories, and journeys.</a:t>
            </a:r>
            <a:r>
              <a:rPr lang="en-GB" dirty="0">
                <a:solidFill>
                  <a:srgbClr val="000000"/>
                </a:solidFill>
                <a:latin typeface="Bahnschrift"/>
              </a:rPr>
              <a:t> </a:t>
            </a:r>
            <a:endParaRPr lang="en-GB" b="0" i="0" dirty="0">
              <a:solidFill>
                <a:srgbClr val="000000"/>
              </a:solidFill>
              <a:effectLst/>
              <a:latin typeface="Bahnschrift"/>
            </a:endParaRPr>
          </a:p>
        </p:txBody>
      </p:sp>
      <p:sp>
        <p:nvSpPr>
          <p:cNvPr id="85" name="Rectangle 84"/>
          <p:cNvSpPr/>
          <p:nvPr/>
        </p:nvSpPr>
        <p:spPr>
          <a:xfrm>
            <a:off x="1066756" y="4591670"/>
            <a:ext cx="9987559" cy="707886"/>
          </a:xfrm>
          <a:prstGeom prst="rect">
            <a:avLst/>
          </a:prstGeom>
        </p:spPr>
        <p:txBody>
          <a:bodyPr wrap="square">
            <a:spAutoFit/>
          </a:bodyPr>
          <a:lstStyle/>
          <a:p>
            <a:pPr fontAlgn="base"/>
            <a:r>
              <a:rPr lang="en-GB" sz="2000" dirty="0">
                <a:solidFill>
                  <a:schemeClr val="bg1"/>
                </a:solidFill>
                <a:latin typeface="Bahnschrift" panose="020B0502040204020203" pitchFamily="34" charset="0"/>
              </a:rPr>
              <a:t> </a:t>
            </a:r>
            <a:endParaRPr lang="en-GB" sz="2000" b="0" i="0" dirty="0">
              <a:solidFill>
                <a:schemeClr val="bg1"/>
              </a:solidFill>
              <a:effectLst/>
              <a:latin typeface="Bahnschrift" panose="020B0502040204020203" pitchFamily="34" charset="0"/>
            </a:endParaRPr>
          </a:p>
          <a:p>
            <a:pPr fontAlgn="base"/>
            <a:r>
              <a:rPr lang="en-GB" sz="2000" dirty="0">
                <a:solidFill>
                  <a:schemeClr val="bg1"/>
                </a:solidFill>
                <a:latin typeface="Bahnschrift" panose="020B0502040204020203" pitchFamily="34" charset="0"/>
              </a:rPr>
              <a:t>Create a map of a journey that is special to you and brings back happy memories!</a:t>
            </a:r>
            <a:r>
              <a:rPr lang="en-GB" dirty="0">
                <a:solidFill>
                  <a:srgbClr val="000000"/>
                </a:solidFill>
                <a:latin typeface="Century Gothic" panose="020B0502020202020204" pitchFamily="34" charset="0"/>
              </a:rPr>
              <a:t> </a:t>
            </a:r>
            <a:endParaRPr lang="en-GB"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809456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rot="6191511">
            <a:off x="2354349" y="3646690"/>
            <a:ext cx="4467127" cy="4467127"/>
          </a:xfrm>
          <a:prstGeom prst="ellipse">
            <a:avLst/>
          </a:prstGeom>
          <a:noFill/>
          <a:ln w="123825" cap="rnd">
            <a:solidFill>
              <a:srgbClr val="FFC000">
                <a:alpha val="64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597177" y="3809999"/>
            <a:ext cx="4005884" cy="4005884"/>
          </a:xfrm>
          <a:prstGeom prst="ellipse">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rot="6191511">
            <a:off x="4385544" y="443264"/>
            <a:ext cx="5160804" cy="5160804"/>
          </a:xfrm>
          <a:prstGeom prst="ellipse">
            <a:avLst/>
          </a:prstGeom>
          <a:noFill/>
          <a:ln w="123825" cap="rnd">
            <a:solidFill>
              <a:srgbClr val="FFC000">
                <a:alpha val="64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16908" y="-169881"/>
            <a:ext cx="5001559" cy="5001559"/>
          </a:xfrm>
          <a:prstGeom prst="ellipse">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975326" y="1020725"/>
            <a:ext cx="4005884" cy="4005884"/>
          </a:xfrm>
          <a:prstGeom prst="ellipse">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789113" y="-953150"/>
            <a:ext cx="4714236" cy="4916264"/>
          </a:xfrm>
          <a:prstGeom prst="ellipse">
            <a:avLst/>
          </a:prstGeom>
          <a:solidFill>
            <a:srgbClr val="EA5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rot="6191511">
            <a:off x="8544915" y="-1022255"/>
            <a:ext cx="5160804" cy="5160804"/>
          </a:xfrm>
          <a:prstGeom prst="ellipse">
            <a:avLst/>
          </a:prstGeom>
          <a:noFill/>
          <a:ln w="123825" cap="rnd">
            <a:solidFill>
              <a:srgbClr val="FFC000">
                <a:alpha val="64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rot="6191511">
            <a:off x="-188102" y="-114164"/>
            <a:ext cx="4957280" cy="4957280"/>
          </a:xfrm>
          <a:prstGeom prst="ellipse">
            <a:avLst/>
          </a:prstGeom>
          <a:noFill/>
          <a:ln w="123825" cap="rnd">
            <a:solidFill>
              <a:srgbClr val="FFC000">
                <a:alpha val="64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506816" y="1020725"/>
            <a:ext cx="1605517" cy="2554545"/>
          </a:xfrm>
          <a:prstGeom prst="rect">
            <a:avLst/>
          </a:prstGeom>
          <a:noFill/>
        </p:spPr>
        <p:txBody>
          <a:bodyPr wrap="square" rtlCol="0">
            <a:spAutoFit/>
          </a:bodyPr>
          <a:lstStyle/>
          <a:p>
            <a:pPr algn="ctr"/>
            <a:r>
              <a:rPr lang="en-GB" sz="4000" dirty="0">
                <a:solidFill>
                  <a:schemeClr val="bg1"/>
                </a:solidFill>
                <a:latin typeface="Bahnschrift" panose="020B0502040204020203" pitchFamily="34" charset="0"/>
              </a:rPr>
              <a:t>What did you see?</a:t>
            </a:r>
          </a:p>
        </p:txBody>
      </p:sp>
      <p:sp>
        <p:nvSpPr>
          <p:cNvPr id="14" name="TextBox 13"/>
          <p:cNvSpPr txBox="1"/>
          <p:nvPr/>
        </p:nvSpPr>
        <p:spPr>
          <a:xfrm>
            <a:off x="6112038" y="1784005"/>
            <a:ext cx="1605517" cy="2554545"/>
          </a:xfrm>
          <a:prstGeom prst="rect">
            <a:avLst/>
          </a:prstGeom>
          <a:noFill/>
        </p:spPr>
        <p:txBody>
          <a:bodyPr wrap="square" rtlCol="0">
            <a:spAutoFit/>
          </a:bodyPr>
          <a:lstStyle/>
          <a:p>
            <a:pPr algn="ctr"/>
            <a:r>
              <a:rPr lang="en-GB" sz="4000" dirty="0">
                <a:solidFill>
                  <a:schemeClr val="bg1"/>
                </a:solidFill>
                <a:latin typeface="Bahnschrift" panose="020B0502040204020203" pitchFamily="34" charset="0"/>
              </a:rPr>
              <a:t>What did you feel?</a:t>
            </a:r>
          </a:p>
        </p:txBody>
      </p:sp>
      <p:sp>
        <p:nvSpPr>
          <p:cNvPr id="15" name="TextBox 14"/>
          <p:cNvSpPr txBox="1"/>
          <p:nvPr/>
        </p:nvSpPr>
        <p:spPr>
          <a:xfrm>
            <a:off x="3296594" y="5126177"/>
            <a:ext cx="2582636" cy="1323439"/>
          </a:xfrm>
          <a:prstGeom prst="rect">
            <a:avLst/>
          </a:prstGeom>
          <a:noFill/>
        </p:spPr>
        <p:txBody>
          <a:bodyPr wrap="square" rtlCol="0">
            <a:spAutoFit/>
          </a:bodyPr>
          <a:lstStyle/>
          <a:p>
            <a:pPr algn="ctr"/>
            <a:r>
              <a:rPr lang="en-GB" sz="4000" dirty="0">
                <a:solidFill>
                  <a:schemeClr val="bg1"/>
                </a:solidFill>
                <a:latin typeface="Bahnschrift" panose="020B0502040204020203" pitchFamily="34" charset="0"/>
              </a:rPr>
              <a:t>What did you hear?</a:t>
            </a:r>
          </a:p>
        </p:txBody>
      </p:sp>
      <p:sp>
        <p:nvSpPr>
          <p:cNvPr id="16" name="TextBox 15"/>
          <p:cNvSpPr txBox="1"/>
          <p:nvPr/>
        </p:nvSpPr>
        <p:spPr>
          <a:xfrm>
            <a:off x="9942770" y="579233"/>
            <a:ext cx="1706550" cy="2554545"/>
          </a:xfrm>
          <a:prstGeom prst="rect">
            <a:avLst/>
          </a:prstGeom>
          <a:noFill/>
        </p:spPr>
        <p:txBody>
          <a:bodyPr wrap="square" rtlCol="0">
            <a:spAutoFit/>
          </a:bodyPr>
          <a:lstStyle/>
          <a:p>
            <a:pPr algn="ctr"/>
            <a:r>
              <a:rPr lang="en-GB" sz="4000" dirty="0">
                <a:solidFill>
                  <a:schemeClr val="bg1"/>
                </a:solidFill>
                <a:latin typeface="Bahnschrift" panose="020B0502040204020203" pitchFamily="34" charset="0"/>
              </a:rPr>
              <a:t>Where did you go?</a:t>
            </a:r>
          </a:p>
        </p:txBody>
      </p:sp>
    </p:spTree>
    <p:extLst>
      <p:ext uri="{BB962C8B-B14F-4D97-AF65-F5344CB8AC3E}">
        <p14:creationId xmlns:p14="http://schemas.microsoft.com/office/powerpoint/2010/main" val="383073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10614" y="6041642"/>
            <a:ext cx="7581385" cy="743016"/>
          </a:xfrm>
          <a:prstGeom prst="rect">
            <a:avLst/>
          </a:prstGeom>
          <a:solidFill>
            <a:srgbClr val="193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0" y="1155469"/>
            <a:ext cx="4479665" cy="4803712"/>
          </a:xfrm>
          <a:prstGeom prst="rect">
            <a:avLst/>
          </a:prstGeom>
          <a:solidFill>
            <a:srgbClr val="E1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0" y="279449"/>
            <a:ext cx="12192000" cy="743016"/>
          </a:xfrm>
          <a:prstGeom prst="rect">
            <a:avLst/>
          </a:prstGeom>
          <a:solidFill>
            <a:srgbClr val="34A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75458" y="1530894"/>
            <a:ext cx="3780658" cy="4185761"/>
          </a:xfrm>
          <a:prstGeom prst="rect">
            <a:avLst/>
          </a:prstGeom>
          <a:noFill/>
        </p:spPr>
        <p:txBody>
          <a:bodyPr wrap="square" rtlCol="0">
            <a:spAutoFit/>
          </a:bodyPr>
          <a:lstStyle/>
          <a:p>
            <a:r>
              <a:rPr lang="en-GB" sz="1400" dirty="0">
                <a:solidFill>
                  <a:schemeClr val="bg1"/>
                </a:solidFill>
                <a:latin typeface="Bahnschrift" panose="020B0502040204020203" pitchFamily="34" charset="0"/>
              </a:rPr>
              <a:t>Teacher notes from the British Library:</a:t>
            </a:r>
          </a:p>
          <a:p>
            <a:r>
              <a:rPr lang="en-GB" sz="1400" dirty="0">
                <a:latin typeface="Bahnschrift" panose="020B0502040204020203" pitchFamily="34" charset="0"/>
              </a:rPr>
              <a:t> </a:t>
            </a:r>
          </a:p>
          <a:p>
            <a:pPr algn="just"/>
            <a:r>
              <a:rPr lang="en-GB" sz="1400" dirty="0">
                <a:solidFill>
                  <a:schemeClr val="bg1"/>
                </a:solidFill>
                <a:latin typeface="Bahnschrift" panose="020B0502040204020203" pitchFamily="34" charset="0"/>
              </a:rPr>
              <a:t>“The decoration of the manuscript, which combines Celtic, Germanic, Insular and Mediterranean elements, is famed for its intricacy and beauty. The manuscript includes five full pages of patterned decoration, known as carpet pages, around the shape of a cross. These occur before the opening of the first preface by St Jerome, and before each of the four Gospels. In each case these carpet pages face elaborately painted pages, with enlarged, intricately decorated, initial letters and colourful display script, for the opening words of Jerome’s preface and each Gospel. This decorative approach is also applied to the ‘</a:t>
            </a:r>
            <a:r>
              <a:rPr lang="en-GB" sz="1400" dirty="0" err="1">
                <a:solidFill>
                  <a:schemeClr val="bg1"/>
                </a:solidFill>
                <a:latin typeface="Bahnschrift" panose="020B0502040204020203" pitchFamily="34" charset="0"/>
              </a:rPr>
              <a:t>Chi-rho</a:t>
            </a:r>
            <a:r>
              <a:rPr lang="en-GB" sz="1400" dirty="0">
                <a:solidFill>
                  <a:schemeClr val="bg1"/>
                </a:solidFill>
                <a:latin typeface="Bahnschrift" panose="020B0502040204020203" pitchFamily="34" charset="0"/>
              </a:rPr>
              <a:t>’ page where the text of Matthew’s Gospel records the birth of Christ.”</a:t>
            </a:r>
          </a:p>
        </p:txBody>
      </p:sp>
      <p:sp>
        <p:nvSpPr>
          <p:cNvPr id="6" name="Rectangle 5"/>
          <p:cNvSpPr/>
          <p:nvPr/>
        </p:nvSpPr>
        <p:spPr>
          <a:xfrm>
            <a:off x="492084" y="269316"/>
            <a:ext cx="2311851" cy="1015663"/>
          </a:xfrm>
          <a:prstGeom prst="rect">
            <a:avLst/>
          </a:prstGeom>
        </p:spPr>
        <p:txBody>
          <a:bodyPr wrap="none">
            <a:spAutoFit/>
          </a:bodyPr>
          <a:lstStyle/>
          <a:p>
            <a:r>
              <a:rPr lang="en-GB" sz="2800" dirty="0">
                <a:solidFill>
                  <a:schemeClr val="bg1"/>
                </a:solidFill>
                <a:latin typeface="Bahnschrift" panose="020B0502040204020203" pitchFamily="34" charset="0"/>
                <a:ea typeface="Calibri" panose="020F0502020204030204" pitchFamily="34" charset="0"/>
                <a:cs typeface="Times New Roman" panose="02020603050405020304" pitchFamily="18" charset="0"/>
              </a:rPr>
              <a:t>Carpet pages</a:t>
            </a:r>
          </a:p>
          <a:p>
            <a:r>
              <a:rPr lang="en-GB" sz="1400" dirty="0">
                <a:solidFill>
                  <a:schemeClr val="bg1"/>
                </a:solidFill>
                <a:latin typeface="Bahnschrift" panose="020B0502040204020203" pitchFamily="34" charset="0"/>
              </a:rPr>
              <a:t>What is a carpet page?</a:t>
            </a:r>
          </a:p>
          <a:p>
            <a:endParaRPr lang="en-GB" dirty="0">
              <a:solidFill>
                <a:schemeClr val="bg1"/>
              </a:solidFill>
              <a:latin typeface="Bahnschrift" panose="020B0502040204020203"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7227" t="10555" r="6058" b="6465"/>
          <a:stretch/>
        </p:blipFill>
        <p:spPr>
          <a:xfrm>
            <a:off x="8441445" y="1165300"/>
            <a:ext cx="3548717" cy="4793881"/>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9107" t="10083" r="4684" b="11186"/>
          <a:stretch/>
        </p:blipFill>
        <p:spPr>
          <a:xfrm>
            <a:off x="4610615" y="1155469"/>
            <a:ext cx="3699880" cy="4803712"/>
          </a:xfrm>
          <a:prstGeom prst="rect">
            <a:avLst/>
          </a:prstGeom>
        </p:spPr>
      </p:pic>
      <p:sp>
        <p:nvSpPr>
          <p:cNvPr id="2" name="Rectangle 1"/>
          <p:cNvSpPr/>
          <p:nvPr/>
        </p:nvSpPr>
        <p:spPr>
          <a:xfrm>
            <a:off x="4710367" y="6228484"/>
            <a:ext cx="4740400" cy="369332"/>
          </a:xfrm>
          <a:prstGeom prst="rect">
            <a:avLst/>
          </a:prstGeom>
        </p:spPr>
        <p:txBody>
          <a:bodyPr wrap="none">
            <a:spAutoFit/>
          </a:bodyPr>
          <a:lstStyle/>
          <a:p>
            <a:r>
              <a:rPr lang="en-GB" dirty="0">
                <a:solidFill>
                  <a:schemeClr val="bg1"/>
                </a:solidFill>
                <a:latin typeface="Bahnschrift" panose="020B0502040204020203" pitchFamily="34" charset="0"/>
              </a:rPr>
              <a:t>Can you create a carpet page for your book?</a:t>
            </a:r>
          </a:p>
        </p:txBody>
      </p:sp>
      <p:grpSp>
        <p:nvGrpSpPr>
          <p:cNvPr id="80" name="Group 79"/>
          <p:cNvGrpSpPr/>
          <p:nvPr/>
        </p:nvGrpSpPr>
        <p:grpSpPr>
          <a:xfrm rot="5400000">
            <a:off x="-3159290" y="3347772"/>
            <a:ext cx="6837916" cy="165913"/>
            <a:chOff x="1428205" y="3134268"/>
            <a:chExt cx="6837916" cy="165913"/>
          </a:xfrm>
          <a:solidFill>
            <a:srgbClr val="FFC000"/>
          </a:solidFill>
        </p:grpSpPr>
        <p:sp>
          <p:nvSpPr>
            <p:cNvPr id="81" name="Oval 80"/>
            <p:cNvSpPr/>
            <p:nvPr/>
          </p:nvSpPr>
          <p:spPr>
            <a:xfrm>
              <a:off x="1428205" y="313428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1834602" y="313427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2240999" y="313427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2644489" y="3134277"/>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3042902" y="3134276"/>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341665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3758586" y="3134275"/>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4164983" y="3134274"/>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4571380"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4974870"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537328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5747037"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6111769" y="3134273"/>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6518166" y="3134272"/>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6924563" y="3134271"/>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7328053" y="3134270"/>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7726466" y="3134269"/>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8100220" y="3134268"/>
              <a:ext cx="165901" cy="1659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60422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99b295b-9284-42cf-9fb3-936cae64044d" xsi:nil="true"/>
    <lcf76f155ced4ddcb4097134ff3c332f xmlns="6d3c2408-3d38-4382-b490-8cd0bfd86e90">
      <Terms xmlns="http://schemas.microsoft.com/office/infopath/2007/PartnerControls"/>
    </lcf76f155ced4ddcb4097134ff3c332f>
    <SharedWithUsers xmlns="a99b295b-9284-42cf-9fb3-936cae64044d">
      <UserInfo>
        <DisplayName>Anne Fountain</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B28CA9733721438FC91BBAFFF72ABD" ma:contentTypeVersion="16" ma:contentTypeDescription="Create a new document." ma:contentTypeScope="" ma:versionID="03b82ebfd0839ab90491bfc64074a75d">
  <xsd:schema xmlns:xsd="http://www.w3.org/2001/XMLSchema" xmlns:xs="http://www.w3.org/2001/XMLSchema" xmlns:p="http://schemas.microsoft.com/office/2006/metadata/properties" xmlns:ns2="6d3c2408-3d38-4382-b490-8cd0bfd86e90" xmlns:ns3="a99b295b-9284-42cf-9fb3-936cae64044d" targetNamespace="http://schemas.microsoft.com/office/2006/metadata/properties" ma:root="true" ma:fieldsID="c80dcdeb1a9c9bbf916296eabe5c0129" ns2:_="" ns3:_="">
    <xsd:import namespace="6d3c2408-3d38-4382-b490-8cd0bfd86e90"/>
    <xsd:import namespace="a99b295b-9284-42cf-9fb3-936cae6404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3c2408-3d38-4382-b490-8cd0bfd86e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7147231-2cd5-4b17-844d-9c5ffe88f1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99b295b-9284-42cf-9fb3-936cae6404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b22220-2d8f-4894-9e56-090e030a36cb}" ma:internalName="TaxCatchAll" ma:showField="CatchAllData" ma:web="a99b295b-9284-42cf-9fb3-936cae6404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A65350-DA28-4712-BE18-FAD1EE38E554}">
  <ds:schemaRefs>
    <ds:schemaRef ds:uri="http://schemas.microsoft.com/office/2006/metadata/properties"/>
    <ds:schemaRef ds:uri="http://schemas.microsoft.com/office/infopath/2007/PartnerControls"/>
    <ds:schemaRef ds:uri="a99b295b-9284-42cf-9fb3-936cae64044d"/>
    <ds:schemaRef ds:uri="6d3c2408-3d38-4382-b490-8cd0bfd86e90"/>
  </ds:schemaRefs>
</ds:datastoreItem>
</file>

<file path=customXml/itemProps2.xml><?xml version="1.0" encoding="utf-8"?>
<ds:datastoreItem xmlns:ds="http://schemas.openxmlformats.org/officeDocument/2006/customXml" ds:itemID="{877E7618-E68F-4B30-BCCB-6B7B1BADBD6A}">
  <ds:schemaRefs>
    <ds:schemaRef ds:uri="http://schemas.microsoft.com/sharepoint/v3/contenttype/forms"/>
  </ds:schemaRefs>
</ds:datastoreItem>
</file>

<file path=customXml/itemProps3.xml><?xml version="1.0" encoding="utf-8"?>
<ds:datastoreItem xmlns:ds="http://schemas.openxmlformats.org/officeDocument/2006/customXml" ds:itemID="{327A33F8-579F-4673-B913-7EA655EBF6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3c2408-3d38-4382-b490-8cd0bfd86e90"/>
    <ds:schemaRef ds:uri="a99b295b-9284-42cf-9fb3-936cae6404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215</TotalTime>
  <Words>634</Words>
  <Application>Microsoft Office PowerPoint</Application>
  <PresentationFormat>Widescreen</PresentationFormat>
  <Paragraphs>57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End of journey activity: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Tyne &amp; Wear Archives and Museums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Beveridge</dc:creator>
  <cp:lastModifiedBy>Emma Beveridge</cp:lastModifiedBy>
  <cp:revision>60</cp:revision>
  <dcterms:created xsi:type="dcterms:W3CDTF">2022-08-15T12:51:47Z</dcterms:created>
  <dcterms:modified xsi:type="dcterms:W3CDTF">2022-09-21T10:37:26Z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0x0101000EB28CA9733721438FC91BBAFFF72ABD</vt:lpwstr>
  </property>
  <property fmtid="{D5CDD505-2E9C-101B-9397-08002B2CF9AE}" pid="3" name="MediaServiceImageTags">
    <vt:lpwstr/>
  </property>
</Properties>
</file>