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60" r:id="rId7"/>
    <p:sldId id="261" r:id="rId8"/>
    <p:sldId id="264" r:id="rId9"/>
    <p:sldId id="263" r:id="rId10"/>
    <p:sldId id="267" r:id="rId11"/>
    <p:sldId id="265" r:id="rId12"/>
    <p:sldId id="266" r:id="rId13"/>
    <p:sldId id="269" r:id="rId14"/>
    <p:sldId id="268" r:id="rId15"/>
    <p:sldId id="271" r:id="rId16"/>
    <p:sldId id="272" r:id="rId17"/>
    <p:sldId id="274" r:id="rId18"/>
    <p:sldId id="278" r:id="rId19"/>
    <p:sldId id="279"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154"/>
    <a:srgbClr val="381E70"/>
    <a:srgbClr val="34A280"/>
    <a:srgbClr val="193194"/>
    <a:srgbClr val="FEB413"/>
    <a:srgbClr val="FFD75C"/>
    <a:srgbClr val="0033CC"/>
    <a:srgbClr val="EA5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BD2BB-9E94-C6FA-09E7-5EF27CA2F804}" v="1" dt="2022-08-26T09:08:52.072"/>
    <p1510:client id="{485AFB24-7A32-2B49-4933-93E17E8EF6FA}" v="244" dt="2022-08-19T14:32:07.351"/>
    <p1510:client id="{A5EAD414-BD15-9AC9-7832-2F9B80202B53}" v="16" dt="2022-08-26T14:29:08.120"/>
    <p1510:client id="{E11B7AEC-C043-5AAF-9581-69E08D876348}" v="70" dt="2022-09-07T11:51:02.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veridge" userId="S::emma.beveridge@twmuseums.org.uk::b85085af-1ccc-4122-a00a-84dce7286020" providerId="AD" clId="Web-{481BD2BB-9E94-C6FA-09E7-5EF27CA2F804}"/>
    <pc:docChg chg="modSld">
      <pc:chgData name="Emma Beveridge" userId="S::emma.beveridge@twmuseums.org.uk::b85085af-1ccc-4122-a00a-84dce7286020" providerId="AD" clId="Web-{481BD2BB-9E94-C6FA-09E7-5EF27CA2F804}" dt="2022-08-26T09:08:52.072" v="0" actId="1076"/>
      <pc:docMkLst>
        <pc:docMk/>
      </pc:docMkLst>
      <pc:sldChg chg="modSp">
        <pc:chgData name="Emma Beveridge" userId="S::emma.beveridge@twmuseums.org.uk::b85085af-1ccc-4122-a00a-84dce7286020" providerId="AD" clId="Web-{481BD2BB-9E94-C6FA-09E7-5EF27CA2F804}" dt="2022-08-26T09:08:52.072" v="0" actId="1076"/>
        <pc:sldMkLst>
          <pc:docMk/>
          <pc:sldMk cId="153370592" sldId="256"/>
        </pc:sldMkLst>
        <pc:spChg chg="mod">
          <ac:chgData name="Emma Beveridge" userId="S::emma.beveridge@twmuseums.org.uk::b85085af-1ccc-4122-a00a-84dce7286020" providerId="AD" clId="Web-{481BD2BB-9E94-C6FA-09E7-5EF27CA2F804}" dt="2022-08-26T09:08:52.072" v="0" actId="1076"/>
          <ac:spMkLst>
            <pc:docMk/>
            <pc:sldMk cId="153370592" sldId="256"/>
            <ac:spMk id="59" creationId="{00000000-0000-0000-0000-000000000000}"/>
          </ac:spMkLst>
        </pc:spChg>
      </pc:sldChg>
    </pc:docChg>
  </pc:docChgLst>
  <pc:docChgLst>
    <pc:chgData name="Emma Beveridge" userId="S::emma.beveridge@twmuseums.org.uk::b85085af-1ccc-4122-a00a-84dce7286020" providerId="AD" clId="Web-{485AFB24-7A32-2B49-4933-93E17E8EF6FA}"/>
    <pc:docChg chg="modSld">
      <pc:chgData name="Emma Beveridge" userId="S::emma.beveridge@twmuseums.org.uk::b85085af-1ccc-4122-a00a-84dce7286020" providerId="AD" clId="Web-{485AFB24-7A32-2B49-4933-93E17E8EF6FA}" dt="2022-08-19T14:32:07.351" v="219" actId="1076"/>
      <pc:docMkLst>
        <pc:docMk/>
      </pc:docMkLst>
      <pc:sldChg chg="modSp">
        <pc:chgData name="Emma Beveridge" userId="S::emma.beveridge@twmuseums.org.uk::b85085af-1ccc-4122-a00a-84dce7286020" providerId="AD" clId="Web-{485AFB24-7A32-2B49-4933-93E17E8EF6FA}" dt="2022-08-19T14:15:34.690" v="117" actId="1076"/>
        <pc:sldMkLst>
          <pc:docMk/>
          <pc:sldMk cId="448909649" sldId="257"/>
        </pc:sldMkLst>
        <pc:spChg chg="mod">
          <ac:chgData name="Emma Beveridge" userId="S::emma.beveridge@twmuseums.org.uk::b85085af-1ccc-4122-a00a-84dce7286020" providerId="AD" clId="Web-{485AFB24-7A32-2B49-4933-93E17E8EF6FA}" dt="2022-08-19T14:11:30.150" v="76" actId="14100"/>
          <ac:spMkLst>
            <pc:docMk/>
            <pc:sldMk cId="448909649" sldId="257"/>
            <ac:spMk id="20" creationId="{00000000-0000-0000-0000-000000000000}"/>
          </ac:spMkLst>
        </pc:spChg>
        <pc:spChg chg="mod">
          <ac:chgData name="Emma Beveridge" userId="S::emma.beveridge@twmuseums.org.uk::b85085af-1ccc-4122-a00a-84dce7286020" providerId="AD" clId="Web-{485AFB24-7A32-2B49-4933-93E17E8EF6FA}" dt="2022-08-19T14:09:48.615" v="44" actId="1076"/>
          <ac:spMkLst>
            <pc:docMk/>
            <pc:sldMk cId="448909649" sldId="257"/>
            <ac:spMk id="21" creationId="{00000000-0000-0000-0000-000000000000}"/>
          </ac:spMkLst>
        </pc:spChg>
        <pc:spChg chg="mod">
          <ac:chgData name="Emma Beveridge" userId="S::emma.beveridge@twmuseums.org.uk::b85085af-1ccc-4122-a00a-84dce7286020" providerId="AD" clId="Web-{485AFB24-7A32-2B49-4933-93E17E8EF6FA}" dt="2022-08-19T14:09:54.959" v="45" actId="14100"/>
          <ac:spMkLst>
            <pc:docMk/>
            <pc:sldMk cId="448909649" sldId="257"/>
            <ac:spMk id="22" creationId="{00000000-0000-0000-0000-000000000000}"/>
          </ac:spMkLst>
        </pc:spChg>
        <pc:spChg chg="mod">
          <ac:chgData name="Emma Beveridge" userId="S::emma.beveridge@twmuseums.org.uk::b85085af-1ccc-4122-a00a-84dce7286020" providerId="AD" clId="Web-{485AFB24-7A32-2B49-4933-93E17E8EF6FA}" dt="2022-08-19T14:11:14.572" v="74" actId="14100"/>
          <ac:spMkLst>
            <pc:docMk/>
            <pc:sldMk cId="448909649" sldId="257"/>
            <ac:spMk id="82" creationId="{00000000-0000-0000-0000-000000000000}"/>
          </ac:spMkLst>
        </pc:spChg>
        <pc:spChg chg="mod">
          <ac:chgData name="Emma Beveridge" userId="S::emma.beveridge@twmuseums.org.uk::b85085af-1ccc-4122-a00a-84dce7286020" providerId="AD" clId="Web-{485AFB24-7A32-2B49-4933-93E17E8EF6FA}" dt="2022-08-19T14:12:08.730" v="83" actId="14100"/>
          <ac:spMkLst>
            <pc:docMk/>
            <pc:sldMk cId="448909649" sldId="257"/>
            <ac:spMk id="83" creationId="{00000000-0000-0000-0000-000000000000}"/>
          </ac:spMkLst>
        </pc:spChg>
        <pc:spChg chg="mod">
          <ac:chgData name="Emma Beveridge" userId="S::emma.beveridge@twmuseums.org.uk::b85085af-1ccc-4122-a00a-84dce7286020" providerId="AD" clId="Web-{485AFB24-7A32-2B49-4933-93E17E8EF6FA}" dt="2022-08-19T14:13:55.843" v="95" actId="20577"/>
          <ac:spMkLst>
            <pc:docMk/>
            <pc:sldMk cId="448909649" sldId="257"/>
            <ac:spMk id="84" creationId="{00000000-0000-0000-0000-000000000000}"/>
          </ac:spMkLst>
        </pc:spChg>
        <pc:spChg chg="mod">
          <ac:chgData name="Emma Beveridge" userId="S::emma.beveridge@twmuseums.org.uk::b85085af-1ccc-4122-a00a-84dce7286020" providerId="AD" clId="Web-{485AFB24-7A32-2B49-4933-93E17E8EF6FA}" dt="2022-08-19T14:10:04.397" v="47" actId="1076"/>
          <ac:spMkLst>
            <pc:docMk/>
            <pc:sldMk cId="448909649" sldId="257"/>
            <ac:spMk id="85" creationId="{00000000-0000-0000-0000-000000000000}"/>
          </ac:spMkLst>
        </pc:spChg>
        <pc:spChg chg="mod">
          <ac:chgData name="Emma Beveridge" userId="S::emma.beveridge@twmuseums.org.uk::b85085af-1ccc-4122-a00a-84dce7286020" providerId="AD" clId="Web-{485AFB24-7A32-2B49-4933-93E17E8EF6FA}" dt="2022-08-19T14:12:35.168" v="88" actId="14100"/>
          <ac:spMkLst>
            <pc:docMk/>
            <pc:sldMk cId="448909649" sldId="257"/>
            <ac:spMk id="86" creationId="{00000000-0000-0000-0000-000000000000}"/>
          </ac:spMkLst>
        </pc:spChg>
        <pc:spChg chg="mod">
          <ac:chgData name="Emma Beveridge" userId="S::emma.beveridge@twmuseums.org.uk::b85085af-1ccc-4122-a00a-84dce7286020" providerId="AD" clId="Web-{485AFB24-7A32-2B49-4933-93E17E8EF6FA}" dt="2022-08-19T14:12:41.028" v="89" actId="1076"/>
          <ac:spMkLst>
            <pc:docMk/>
            <pc:sldMk cId="448909649" sldId="257"/>
            <ac:spMk id="87" creationId="{00000000-0000-0000-0000-000000000000}"/>
          </ac:spMkLst>
        </pc:spChg>
        <pc:spChg chg="mod">
          <ac:chgData name="Emma Beveridge" userId="S::emma.beveridge@twmuseums.org.uk::b85085af-1ccc-4122-a00a-84dce7286020" providerId="AD" clId="Web-{485AFB24-7A32-2B49-4933-93E17E8EF6FA}" dt="2022-08-19T14:13:21.498" v="90" actId="14100"/>
          <ac:spMkLst>
            <pc:docMk/>
            <pc:sldMk cId="448909649" sldId="257"/>
            <ac:spMk id="88" creationId="{00000000-0000-0000-0000-000000000000}"/>
          </ac:spMkLst>
        </pc:spChg>
        <pc:spChg chg="mod">
          <ac:chgData name="Emma Beveridge" userId="S::emma.beveridge@twmuseums.org.uk::b85085af-1ccc-4122-a00a-84dce7286020" providerId="AD" clId="Web-{485AFB24-7A32-2B49-4933-93E17E8EF6FA}" dt="2022-08-19T14:13:30.108" v="92" actId="14100"/>
          <ac:spMkLst>
            <pc:docMk/>
            <pc:sldMk cId="448909649" sldId="257"/>
            <ac:spMk id="89" creationId="{00000000-0000-0000-0000-000000000000}"/>
          </ac:spMkLst>
        </pc:spChg>
        <pc:spChg chg="mod">
          <ac:chgData name="Emma Beveridge" userId="S::emma.beveridge@twmuseums.org.uk::b85085af-1ccc-4122-a00a-84dce7286020" providerId="AD" clId="Web-{485AFB24-7A32-2B49-4933-93E17E8EF6FA}" dt="2022-08-19T14:13:24.014" v="91" actId="14100"/>
          <ac:spMkLst>
            <pc:docMk/>
            <pc:sldMk cId="448909649" sldId="257"/>
            <ac:spMk id="90" creationId="{00000000-0000-0000-0000-000000000000}"/>
          </ac:spMkLst>
        </pc:spChg>
        <pc:spChg chg="mod">
          <ac:chgData name="Emma Beveridge" userId="S::emma.beveridge@twmuseums.org.uk::b85085af-1ccc-4122-a00a-84dce7286020" providerId="AD" clId="Web-{485AFB24-7A32-2B49-4933-93E17E8EF6FA}" dt="2022-08-19T14:13:34.139" v="93" actId="14100"/>
          <ac:spMkLst>
            <pc:docMk/>
            <pc:sldMk cId="448909649" sldId="257"/>
            <ac:spMk id="91" creationId="{00000000-0000-0000-0000-000000000000}"/>
          </ac:spMkLst>
        </pc:spChg>
        <pc:spChg chg="mod">
          <ac:chgData name="Emma Beveridge" userId="S::emma.beveridge@twmuseums.org.uk::b85085af-1ccc-4122-a00a-84dce7286020" providerId="AD" clId="Web-{485AFB24-7A32-2B49-4933-93E17E8EF6FA}" dt="2022-08-19T14:14:24.235" v="100" actId="1076"/>
          <ac:spMkLst>
            <pc:docMk/>
            <pc:sldMk cId="448909649" sldId="257"/>
            <ac:spMk id="92" creationId="{00000000-0000-0000-0000-000000000000}"/>
          </ac:spMkLst>
        </pc:spChg>
        <pc:spChg chg="mod">
          <ac:chgData name="Emma Beveridge" userId="S::emma.beveridge@twmuseums.org.uk::b85085af-1ccc-4122-a00a-84dce7286020" providerId="AD" clId="Web-{485AFB24-7A32-2B49-4933-93E17E8EF6FA}" dt="2022-08-19T14:14:33.829" v="109" actId="14100"/>
          <ac:spMkLst>
            <pc:docMk/>
            <pc:sldMk cId="448909649" sldId="257"/>
            <ac:spMk id="93" creationId="{00000000-0000-0000-0000-000000000000}"/>
          </ac:spMkLst>
        </pc:spChg>
        <pc:spChg chg="mod">
          <ac:chgData name="Emma Beveridge" userId="S::emma.beveridge@twmuseums.org.uk::b85085af-1ccc-4122-a00a-84dce7286020" providerId="AD" clId="Web-{485AFB24-7A32-2B49-4933-93E17E8EF6FA}" dt="2022-08-19T14:14:53.064" v="111" actId="14100"/>
          <ac:spMkLst>
            <pc:docMk/>
            <pc:sldMk cId="448909649" sldId="257"/>
            <ac:spMk id="94" creationId="{00000000-0000-0000-0000-000000000000}"/>
          </ac:spMkLst>
        </pc:spChg>
        <pc:spChg chg="mod">
          <ac:chgData name="Emma Beveridge" userId="S::emma.beveridge@twmuseums.org.uk::b85085af-1ccc-4122-a00a-84dce7286020" providerId="AD" clId="Web-{485AFB24-7A32-2B49-4933-93E17E8EF6FA}" dt="2022-08-19T14:14:24.344" v="103" actId="1076"/>
          <ac:spMkLst>
            <pc:docMk/>
            <pc:sldMk cId="448909649" sldId="257"/>
            <ac:spMk id="95" creationId="{00000000-0000-0000-0000-000000000000}"/>
          </ac:spMkLst>
        </pc:spChg>
        <pc:spChg chg="mod">
          <ac:chgData name="Emma Beveridge" userId="S::emma.beveridge@twmuseums.org.uk::b85085af-1ccc-4122-a00a-84dce7286020" providerId="AD" clId="Web-{485AFB24-7A32-2B49-4933-93E17E8EF6FA}" dt="2022-08-19T14:15:22.112" v="114" actId="1076"/>
          <ac:spMkLst>
            <pc:docMk/>
            <pc:sldMk cId="448909649" sldId="257"/>
            <ac:spMk id="96" creationId="{00000000-0000-0000-0000-000000000000}"/>
          </ac:spMkLst>
        </pc:spChg>
        <pc:spChg chg="mod">
          <ac:chgData name="Emma Beveridge" userId="S::emma.beveridge@twmuseums.org.uk::b85085af-1ccc-4122-a00a-84dce7286020" providerId="AD" clId="Web-{485AFB24-7A32-2B49-4933-93E17E8EF6FA}" dt="2022-08-19T14:15:22.143" v="115" actId="1076"/>
          <ac:spMkLst>
            <pc:docMk/>
            <pc:sldMk cId="448909649" sldId="257"/>
            <ac:spMk id="97" creationId="{00000000-0000-0000-0000-000000000000}"/>
          </ac:spMkLst>
        </pc:spChg>
        <pc:spChg chg="mod">
          <ac:chgData name="Emma Beveridge" userId="S::emma.beveridge@twmuseums.org.uk::b85085af-1ccc-4122-a00a-84dce7286020" providerId="AD" clId="Web-{485AFB24-7A32-2B49-4933-93E17E8EF6FA}" dt="2022-08-19T14:15:34.659" v="116" actId="1076"/>
          <ac:spMkLst>
            <pc:docMk/>
            <pc:sldMk cId="448909649" sldId="257"/>
            <ac:spMk id="98" creationId="{00000000-0000-0000-0000-000000000000}"/>
          </ac:spMkLst>
        </pc:spChg>
        <pc:spChg chg="mod">
          <ac:chgData name="Emma Beveridge" userId="S::emma.beveridge@twmuseums.org.uk::b85085af-1ccc-4122-a00a-84dce7286020" providerId="AD" clId="Web-{485AFB24-7A32-2B49-4933-93E17E8EF6FA}" dt="2022-08-19T14:15:34.690" v="117" actId="1076"/>
          <ac:spMkLst>
            <pc:docMk/>
            <pc:sldMk cId="448909649" sldId="257"/>
            <ac:spMk id="99" creationId="{00000000-0000-0000-0000-000000000000}"/>
          </ac:spMkLst>
        </pc:spChg>
        <pc:spChg chg="mod">
          <ac:chgData name="Emma Beveridge" userId="S::emma.beveridge@twmuseums.org.uk::b85085af-1ccc-4122-a00a-84dce7286020" providerId="AD" clId="Web-{485AFB24-7A32-2B49-4933-93E17E8EF6FA}" dt="2022-08-19T14:11:24.275" v="75" actId="14100"/>
          <ac:spMkLst>
            <pc:docMk/>
            <pc:sldMk cId="448909649" sldId="257"/>
            <ac:spMk id="100" creationId="{00000000-0000-0000-0000-000000000000}"/>
          </ac:spMkLst>
        </pc:spChg>
        <pc:spChg chg="mod">
          <ac:chgData name="Emma Beveridge" userId="S::emma.beveridge@twmuseums.org.uk::b85085af-1ccc-4122-a00a-84dce7286020" providerId="AD" clId="Web-{485AFB24-7A32-2B49-4933-93E17E8EF6FA}" dt="2022-08-19T14:14:07.640" v="98" actId="1076"/>
          <ac:spMkLst>
            <pc:docMk/>
            <pc:sldMk cId="448909649" sldId="257"/>
            <ac:spMk id="101" creationId="{00000000-0000-0000-0000-000000000000}"/>
          </ac:spMkLst>
        </pc:spChg>
        <pc:spChg chg="mod">
          <ac:chgData name="Emma Beveridge" userId="S::emma.beveridge@twmuseums.org.uk::b85085af-1ccc-4122-a00a-84dce7286020" providerId="AD" clId="Web-{485AFB24-7A32-2B49-4933-93E17E8EF6FA}" dt="2022-08-19T14:14:11.984" v="99" actId="1076"/>
          <ac:spMkLst>
            <pc:docMk/>
            <pc:sldMk cId="448909649" sldId="257"/>
            <ac:spMk id="102" creationId="{00000000-0000-0000-0000-000000000000}"/>
          </ac:spMkLst>
        </pc:spChg>
      </pc:sldChg>
      <pc:sldChg chg="modSp">
        <pc:chgData name="Emma Beveridge" userId="S::emma.beveridge@twmuseums.org.uk::b85085af-1ccc-4122-a00a-84dce7286020" providerId="AD" clId="Web-{485AFB24-7A32-2B49-4933-93E17E8EF6FA}" dt="2022-08-19T14:29:21.126" v="184" actId="14100"/>
        <pc:sldMkLst>
          <pc:docMk/>
          <pc:sldMk cId="2733828836" sldId="260"/>
        </pc:sldMkLst>
        <pc:spChg chg="mod">
          <ac:chgData name="Emma Beveridge" userId="S::emma.beveridge@twmuseums.org.uk::b85085af-1ccc-4122-a00a-84dce7286020" providerId="AD" clId="Web-{485AFB24-7A32-2B49-4933-93E17E8EF6FA}" dt="2022-08-19T14:22:29.408" v="146" actId="1076"/>
          <ac:spMkLst>
            <pc:docMk/>
            <pc:sldMk cId="2733828836" sldId="260"/>
            <ac:spMk id="20" creationId="{00000000-0000-0000-0000-000000000000}"/>
          </ac:spMkLst>
        </pc:spChg>
        <pc:spChg chg="mod">
          <ac:chgData name="Emma Beveridge" userId="S::emma.beveridge@twmuseums.org.uk::b85085af-1ccc-4122-a00a-84dce7286020" providerId="AD" clId="Web-{485AFB24-7A32-2B49-4933-93E17E8EF6FA}" dt="2022-08-19T14:23:06.753" v="153" actId="1076"/>
          <ac:spMkLst>
            <pc:docMk/>
            <pc:sldMk cId="2733828836" sldId="260"/>
            <ac:spMk id="21" creationId="{00000000-0000-0000-0000-000000000000}"/>
          </ac:spMkLst>
        </pc:spChg>
        <pc:spChg chg="mod">
          <ac:chgData name="Emma Beveridge" userId="S::emma.beveridge@twmuseums.org.uk::b85085af-1ccc-4122-a00a-84dce7286020" providerId="AD" clId="Web-{485AFB24-7A32-2B49-4933-93E17E8EF6FA}" dt="2022-08-19T14:18:44.260" v="135" actId="14100"/>
          <ac:spMkLst>
            <pc:docMk/>
            <pc:sldMk cId="2733828836" sldId="260"/>
            <ac:spMk id="22" creationId="{00000000-0000-0000-0000-000000000000}"/>
          </ac:spMkLst>
        </pc:spChg>
        <pc:spChg chg="mod">
          <ac:chgData name="Emma Beveridge" userId="S::emma.beveridge@twmuseums.org.uk::b85085af-1ccc-4122-a00a-84dce7286020" providerId="AD" clId="Web-{485AFB24-7A32-2B49-4933-93E17E8EF6FA}" dt="2022-08-19T14:18:52.307" v="138" actId="1076"/>
          <ac:spMkLst>
            <pc:docMk/>
            <pc:sldMk cId="2733828836" sldId="260"/>
            <ac:spMk id="82" creationId="{00000000-0000-0000-0000-000000000000}"/>
          </ac:spMkLst>
        </pc:spChg>
        <pc:spChg chg="mod">
          <ac:chgData name="Emma Beveridge" userId="S::emma.beveridge@twmuseums.org.uk::b85085af-1ccc-4122-a00a-84dce7286020" providerId="AD" clId="Web-{485AFB24-7A32-2B49-4933-93E17E8EF6FA}" dt="2022-08-19T14:24:07.271" v="165" actId="1076"/>
          <ac:spMkLst>
            <pc:docMk/>
            <pc:sldMk cId="2733828836" sldId="260"/>
            <ac:spMk id="83" creationId="{00000000-0000-0000-0000-000000000000}"/>
          </ac:spMkLst>
        </pc:spChg>
        <pc:spChg chg="mod">
          <ac:chgData name="Emma Beveridge" userId="S::emma.beveridge@twmuseums.org.uk::b85085af-1ccc-4122-a00a-84dce7286020" providerId="AD" clId="Web-{485AFB24-7A32-2B49-4933-93E17E8EF6FA}" dt="2022-08-19T14:24:21.178" v="168" actId="1076"/>
          <ac:spMkLst>
            <pc:docMk/>
            <pc:sldMk cId="2733828836" sldId="260"/>
            <ac:spMk id="84" creationId="{00000000-0000-0000-0000-000000000000}"/>
          </ac:spMkLst>
        </pc:spChg>
        <pc:spChg chg="mod">
          <ac:chgData name="Emma Beveridge" userId="S::emma.beveridge@twmuseums.org.uk::b85085af-1ccc-4122-a00a-84dce7286020" providerId="AD" clId="Web-{485AFB24-7A32-2B49-4933-93E17E8EF6FA}" dt="2022-08-19T14:18:52.291" v="137" actId="1076"/>
          <ac:spMkLst>
            <pc:docMk/>
            <pc:sldMk cId="2733828836" sldId="260"/>
            <ac:spMk id="85" creationId="{00000000-0000-0000-0000-000000000000}"/>
          </ac:spMkLst>
        </pc:spChg>
        <pc:spChg chg="mod">
          <ac:chgData name="Emma Beveridge" userId="S::emma.beveridge@twmuseums.org.uk::b85085af-1ccc-4122-a00a-84dce7286020" providerId="AD" clId="Web-{485AFB24-7A32-2B49-4933-93E17E8EF6FA}" dt="2022-08-19T14:24:02.193" v="164" actId="1076"/>
          <ac:spMkLst>
            <pc:docMk/>
            <pc:sldMk cId="2733828836" sldId="260"/>
            <ac:spMk id="86" creationId="{00000000-0000-0000-0000-000000000000}"/>
          </ac:spMkLst>
        </pc:spChg>
        <pc:spChg chg="mod">
          <ac:chgData name="Emma Beveridge" userId="S::emma.beveridge@twmuseums.org.uk::b85085af-1ccc-4122-a00a-84dce7286020" providerId="AD" clId="Web-{485AFB24-7A32-2B49-4933-93E17E8EF6FA}" dt="2022-08-19T14:29:21.126" v="184" actId="14100"/>
          <ac:spMkLst>
            <pc:docMk/>
            <pc:sldMk cId="2733828836" sldId="260"/>
            <ac:spMk id="87" creationId="{00000000-0000-0000-0000-000000000000}"/>
          </ac:spMkLst>
        </pc:spChg>
        <pc:spChg chg="mod">
          <ac:chgData name="Emma Beveridge" userId="S::emma.beveridge@twmuseums.org.uk::b85085af-1ccc-4122-a00a-84dce7286020" providerId="AD" clId="Web-{485AFB24-7A32-2B49-4933-93E17E8EF6FA}" dt="2022-08-19T14:24:10.615" v="166" actId="1076"/>
          <ac:spMkLst>
            <pc:docMk/>
            <pc:sldMk cId="2733828836" sldId="260"/>
            <ac:spMk id="88" creationId="{00000000-0000-0000-0000-000000000000}"/>
          </ac:spMkLst>
        </pc:spChg>
        <pc:spChg chg="mod">
          <ac:chgData name="Emma Beveridge" userId="S::emma.beveridge@twmuseums.org.uk::b85085af-1ccc-4122-a00a-84dce7286020" providerId="AD" clId="Web-{485AFB24-7A32-2B49-4933-93E17E8EF6FA}" dt="2022-08-19T14:24:15.803" v="167" actId="1076"/>
          <ac:spMkLst>
            <pc:docMk/>
            <pc:sldMk cId="2733828836" sldId="260"/>
            <ac:spMk id="89" creationId="{00000000-0000-0000-0000-000000000000}"/>
          </ac:spMkLst>
        </pc:spChg>
        <pc:spChg chg="mod">
          <ac:chgData name="Emma Beveridge" userId="S::emma.beveridge@twmuseums.org.uk::b85085af-1ccc-4122-a00a-84dce7286020" providerId="AD" clId="Web-{485AFB24-7A32-2B49-4933-93E17E8EF6FA}" dt="2022-08-19T14:23:35.223" v="159" actId="14100"/>
          <ac:spMkLst>
            <pc:docMk/>
            <pc:sldMk cId="2733828836" sldId="260"/>
            <ac:spMk id="92" creationId="{00000000-0000-0000-0000-000000000000}"/>
          </ac:spMkLst>
        </pc:spChg>
        <pc:spChg chg="mod">
          <ac:chgData name="Emma Beveridge" userId="S::emma.beveridge@twmuseums.org.uk::b85085af-1ccc-4122-a00a-84dce7286020" providerId="AD" clId="Web-{485AFB24-7A32-2B49-4933-93E17E8EF6FA}" dt="2022-08-19T14:24:36.929" v="170" actId="1076"/>
          <ac:spMkLst>
            <pc:docMk/>
            <pc:sldMk cId="2733828836" sldId="260"/>
            <ac:spMk id="93" creationId="{00000000-0000-0000-0000-000000000000}"/>
          </ac:spMkLst>
        </pc:spChg>
        <pc:spChg chg="mod">
          <ac:chgData name="Emma Beveridge" userId="S::emma.beveridge@twmuseums.org.uk::b85085af-1ccc-4122-a00a-84dce7286020" providerId="AD" clId="Web-{485AFB24-7A32-2B49-4933-93E17E8EF6FA}" dt="2022-08-19T14:29:07.032" v="181" actId="14100"/>
          <ac:spMkLst>
            <pc:docMk/>
            <pc:sldMk cId="2733828836" sldId="260"/>
            <ac:spMk id="94" creationId="{00000000-0000-0000-0000-000000000000}"/>
          </ac:spMkLst>
        </pc:spChg>
        <pc:spChg chg="mod">
          <ac:chgData name="Emma Beveridge" userId="S::emma.beveridge@twmuseums.org.uk::b85085af-1ccc-4122-a00a-84dce7286020" providerId="AD" clId="Web-{485AFB24-7A32-2B49-4933-93E17E8EF6FA}" dt="2022-08-19T14:24:49.023" v="172" actId="1076"/>
          <ac:spMkLst>
            <pc:docMk/>
            <pc:sldMk cId="2733828836" sldId="260"/>
            <ac:spMk id="95" creationId="{00000000-0000-0000-0000-000000000000}"/>
          </ac:spMkLst>
        </pc:spChg>
        <pc:spChg chg="mod">
          <ac:chgData name="Emma Beveridge" userId="S::emma.beveridge@twmuseums.org.uk::b85085af-1ccc-4122-a00a-84dce7286020" providerId="AD" clId="Web-{485AFB24-7A32-2B49-4933-93E17E8EF6FA}" dt="2022-08-19T14:29:11.329" v="182" actId="1076"/>
          <ac:spMkLst>
            <pc:docMk/>
            <pc:sldMk cId="2733828836" sldId="260"/>
            <ac:spMk id="96" creationId="{00000000-0000-0000-0000-000000000000}"/>
          </ac:spMkLst>
        </pc:spChg>
        <pc:spChg chg="mod">
          <ac:chgData name="Emma Beveridge" userId="S::emma.beveridge@twmuseums.org.uk::b85085af-1ccc-4122-a00a-84dce7286020" providerId="AD" clId="Web-{485AFB24-7A32-2B49-4933-93E17E8EF6FA}" dt="2022-08-19T14:25:18.555" v="178" actId="1076"/>
          <ac:spMkLst>
            <pc:docMk/>
            <pc:sldMk cId="2733828836" sldId="260"/>
            <ac:spMk id="97" creationId="{00000000-0000-0000-0000-000000000000}"/>
          </ac:spMkLst>
        </pc:spChg>
        <pc:spChg chg="mod">
          <ac:chgData name="Emma Beveridge" userId="S::emma.beveridge@twmuseums.org.uk::b85085af-1ccc-4122-a00a-84dce7286020" providerId="AD" clId="Web-{485AFB24-7A32-2B49-4933-93E17E8EF6FA}" dt="2022-08-19T14:29:14.048" v="183" actId="1076"/>
          <ac:spMkLst>
            <pc:docMk/>
            <pc:sldMk cId="2733828836" sldId="260"/>
            <ac:spMk id="98" creationId="{00000000-0000-0000-0000-000000000000}"/>
          </ac:spMkLst>
        </pc:spChg>
        <pc:spChg chg="mod">
          <ac:chgData name="Emma Beveridge" userId="S::emma.beveridge@twmuseums.org.uk::b85085af-1ccc-4122-a00a-84dce7286020" providerId="AD" clId="Web-{485AFB24-7A32-2B49-4933-93E17E8EF6FA}" dt="2022-08-19T14:25:28.212" v="180" actId="1076"/>
          <ac:spMkLst>
            <pc:docMk/>
            <pc:sldMk cId="2733828836" sldId="260"/>
            <ac:spMk id="99" creationId="{00000000-0000-0000-0000-000000000000}"/>
          </ac:spMkLst>
        </pc:spChg>
        <pc:spChg chg="mod">
          <ac:chgData name="Emma Beveridge" userId="S::emma.beveridge@twmuseums.org.uk::b85085af-1ccc-4122-a00a-84dce7286020" providerId="AD" clId="Web-{485AFB24-7A32-2B49-4933-93E17E8EF6FA}" dt="2022-08-19T14:18:52.260" v="136" actId="1076"/>
          <ac:spMkLst>
            <pc:docMk/>
            <pc:sldMk cId="2733828836" sldId="260"/>
            <ac:spMk id="100" creationId="{00000000-0000-0000-0000-000000000000}"/>
          </ac:spMkLst>
        </pc:spChg>
        <pc:spChg chg="mod">
          <ac:chgData name="Emma Beveridge" userId="S::emma.beveridge@twmuseums.org.uk::b85085af-1ccc-4122-a00a-84dce7286020" providerId="AD" clId="Web-{485AFB24-7A32-2B49-4933-93E17E8EF6FA}" dt="2022-08-19T14:23:14.301" v="154" actId="1076"/>
          <ac:spMkLst>
            <pc:docMk/>
            <pc:sldMk cId="2733828836" sldId="260"/>
            <ac:spMk id="101" creationId="{00000000-0000-0000-0000-000000000000}"/>
          </ac:spMkLst>
        </pc:spChg>
        <pc:spChg chg="mod">
          <ac:chgData name="Emma Beveridge" userId="S::emma.beveridge@twmuseums.org.uk::b85085af-1ccc-4122-a00a-84dce7286020" providerId="AD" clId="Web-{485AFB24-7A32-2B49-4933-93E17E8EF6FA}" dt="2022-08-19T14:23:21.691" v="155" actId="1076"/>
          <ac:spMkLst>
            <pc:docMk/>
            <pc:sldMk cId="2733828836" sldId="260"/>
            <ac:spMk id="102" creationId="{00000000-0000-0000-0000-000000000000}"/>
          </ac:spMkLst>
        </pc:spChg>
      </pc:sldChg>
      <pc:sldChg chg="modSp">
        <pc:chgData name="Emma Beveridge" userId="S::emma.beveridge@twmuseums.org.uk::b85085af-1ccc-4122-a00a-84dce7286020" providerId="AD" clId="Web-{485AFB24-7A32-2B49-4933-93E17E8EF6FA}" dt="2022-08-19T14:31:13.224" v="217" actId="1076"/>
        <pc:sldMkLst>
          <pc:docMk/>
          <pc:sldMk cId="1669686037" sldId="261"/>
        </pc:sldMkLst>
        <pc:spChg chg="mod">
          <ac:chgData name="Emma Beveridge" userId="S::emma.beveridge@twmuseums.org.uk::b85085af-1ccc-4122-a00a-84dce7286020" providerId="AD" clId="Web-{485AFB24-7A32-2B49-4933-93E17E8EF6FA}" dt="2022-08-19T14:31:06.302" v="214" actId="1076"/>
          <ac:spMkLst>
            <pc:docMk/>
            <pc:sldMk cId="1669686037" sldId="261"/>
            <ac:spMk id="20" creationId="{00000000-0000-0000-0000-000000000000}"/>
          </ac:spMkLst>
        </pc:spChg>
        <pc:spChg chg="mod">
          <ac:chgData name="Emma Beveridge" userId="S::emma.beveridge@twmuseums.org.uk::b85085af-1ccc-4122-a00a-84dce7286020" providerId="AD" clId="Web-{485AFB24-7A32-2B49-4933-93E17E8EF6FA}" dt="2022-08-19T14:30:56.036" v="208" actId="1076"/>
          <ac:spMkLst>
            <pc:docMk/>
            <pc:sldMk cId="1669686037" sldId="261"/>
            <ac:spMk id="21" creationId="{00000000-0000-0000-0000-000000000000}"/>
          </ac:spMkLst>
        </pc:spChg>
        <pc:spChg chg="mod">
          <ac:chgData name="Emma Beveridge" userId="S::emma.beveridge@twmuseums.org.uk::b85085af-1ccc-4122-a00a-84dce7286020" providerId="AD" clId="Web-{485AFB24-7A32-2B49-4933-93E17E8EF6FA}" dt="2022-08-19T14:31:00.083" v="209" actId="14100"/>
          <ac:spMkLst>
            <pc:docMk/>
            <pc:sldMk cId="1669686037" sldId="261"/>
            <ac:spMk id="22" creationId="{00000000-0000-0000-0000-000000000000}"/>
          </ac:spMkLst>
        </pc:spChg>
        <pc:spChg chg="mod">
          <ac:chgData name="Emma Beveridge" userId="S::emma.beveridge@twmuseums.org.uk::b85085af-1ccc-4122-a00a-84dce7286020" providerId="AD" clId="Web-{485AFB24-7A32-2B49-4933-93E17E8EF6FA}" dt="2022-08-19T14:31:06.333" v="215" actId="1076"/>
          <ac:spMkLst>
            <pc:docMk/>
            <pc:sldMk cId="1669686037" sldId="261"/>
            <ac:spMk id="82" creationId="{00000000-0000-0000-0000-000000000000}"/>
          </ac:spMkLst>
        </pc:spChg>
        <pc:spChg chg="mod">
          <ac:chgData name="Emma Beveridge" userId="S::emma.beveridge@twmuseums.org.uk::b85085af-1ccc-4122-a00a-84dce7286020" providerId="AD" clId="Web-{485AFB24-7A32-2B49-4933-93E17E8EF6FA}" dt="2022-08-19T14:31:06.161" v="211" actId="1076"/>
          <ac:spMkLst>
            <pc:docMk/>
            <pc:sldMk cId="1669686037" sldId="261"/>
            <ac:spMk id="85" creationId="{00000000-0000-0000-0000-000000000000}"/>
          </ac:spMkLst>
        </pc:spChg>
        <pc:spChg chg="mod">
          <ac:chgData name="Emma Beveridge" userId="S::emma.beveridge@twmuseums.org.uk::b85085af-1ccc-4122-a00a-84dce7286020" providerId="AD" clId="Web-{485AFB24-7A32-2B49-4933-93E17E8EF6FA}" dt="2022-08-19T14:31:06.380" v="216" actId="1076"/>
          <ac:spMkLst>
            <pc:docMk/>
            <pc:sldMk cId="1669686037" sldId="261"/>
            <ac:spMk id="86" creationId="{00000000-0000-0000-0000-000000000000}"/>
          </ac:spMkLst>
        </pc:spChg>
        <pc:spChg chg="mod">
          <ac:chgData name="Emma Beveridge" userId="S::emma.beveridge@twmuseums.org.uk::b85085af-1ccc-4122-a00a-84dce7286020" providerId="AD" clId="Web-{485AFB24-7A32-2B49-4933-93E17E8EF6FA}" dt="2022-08-19T14:31:13.224" v="217" actId="1076"/>
          <ac:spMkLst>
            <pc:docMk/>
            <pc:sldMk cId="1669686037" sldId="261"/>
            <ac:spMk id="87" creationId="{00000000-0000-0000-0000-000000000000}"/>
          </ac:spMkLst>
        </pc:spChg>
        <pc:spChg chg="mod">
          <ac:chgData name="Emma Beveridge" userId="S::emma.beveridge@twmuseums.org.uk::b85085af-1ccc-4122-a00a-84dce7286020" providerId="AD" clId="Web-{485AFB24-7A32-2B49-4933-93E17E8EF6FA}" dt="2022-08-19T14:31:06.114" v="210" actId="1076"/>
          <ac:spMkLst>
            <pc:docMk/>
            <pc:sldMk cId="1669686037" sldId="261"/>
            <ac:spMk id="100" creationId="{00000000-0000-0000-0000-000000000000}"/>
          </ac:spMkLst>
        </pc:spChg>
        <pc:spChg chg="mod">
          <ac:chgData name="Emma Beveridge" userId="S::emma.beveridge@twmuseums.org.uk::b85085af-1ccc-4122-a00a-84dce7286020" providerId="AD" clId="Web-{485AFB24-7A32-2B49-4933-93E17E8EF6FA}" dt="2022-08-19T14:31:06.224" v="212" actId="1076"/>
          <ac:spMkLst>
            <pc:docMk/>
            <pc:sldMk cId="1669686037" sldId="261"/>
            <ac:spMk id="103" creationId="{00000000-0000-0000-0000-000000000000}"/>
          </ac:spMkLst>
        </pc:spChg>
        <pc:spChg chg="mod">
          <ac:chgData name="Emma Beveridge" userId="S::emma.beveridge@twmuseums.org.uk::b85085af-1ccc-4122-a00a-84dce7286020" providerId="AD" clId="Web-{485AFB24-7A32-2B49-4933-93E17E8EF6FA}" dt="2022-08-19T14:31:06.255" v="213" actId="1076"/>
          <ac:spMkLst>
            <pc:docMk/>
            <pc:sldMk cId="1669686037" sldId="261"/>
            <ac:spMk id="104" creationId="{00000000-0000-0000-0000-000000000000}"/>
          </ac:spMkLst>
        </pc:spChg>
      </pc:sldChg>
      <pc:sldChg chg="modSp">
        <pc:chgData name="Emma Beveridge" userId="S::emma.beveridge@twmuseums.org.uk::b85085af-1ccc-4122-a00a-84dce7286020" providerId="AD" clId="Web-{485AFB24-7A32-2B49-4933-93E17E8EF6FA}" dt="2022-08-19T14:32:07.351" v="219" actId="1076"/>
        <pc:sldMkLst>
          <pc:docMk/>
          <pc:sldMk cId="91627493" sldId="274"/>
        </pc:sldMkLst>
        <pc:spChg chg="mod">
          <ac:chgData name="Emma Beveridge" userId="S::emma.beveridge@twmuseums.org.uk::b85085af-1ccc-4122-a00a-84dce7286020" providerId="AD" clId="Web-{485AFB24-7A32-2B49-4933-93E17E8EF6FA}" dt="2022-08-19T14:31:59.960" v="218" actId="14100"/>
          <ac:spMkLst>
            <pc:docMk/>
            <pc:sldMk cId="91627493" sldId="274"/>
            <ac:spMk id="18" creationId="{00000000-0000-0000-0000-000000000000}"/>
          </ac:spMkLst>
        </pc:spChg>
        <pc:spChg chg="mod">
          <ac:chgData name="Emma Beveridge" userId="S::emma.beveridge@twmuseums.org.uk::b85085af-1ccc-4122-a00a-84dce7286020" providerId="AD" clId="Web-{485AFB24-7A32-2B49-4933-93E17E8EF6FA}" dt="2022-08-19T14:32:07.351" v="219" actId="1076"/>
          <ac:spMkLst>
            <pc:docMk/>
            <pc:sldMk cId="91627493" sldId="274"/>
            <ac:spMk id="33" creationId="{00000000-0000-0000-0000-000000000000}"/>
          </ac:spMkLst>
        </pc:spChg>
      </pc:sldChg>
    </pc:docChg>
  </pc:docChgLst>
  <pc:docChgLst>
    <pc:chgData name="Alina Trewhitt" userId="S::alina.trewhitt@twmuseums.org.uk::16597c11-5d86-494d-a4da-5cb613a67cf2" providerId="AD" clId="Web-{A5EAD414-BD15-9AC9-7832-2F9B80202B53}"/>
    <pc:docChg chg="modSld sldOrd">
      <pc:chgData name="Alina Trewhitt" userId="S::alina.trewhitt@twmuseums.org.uk::16597c11-5d86-494d-a4da-5cb613a67cf2" providerId="AD" clId="Web-{A5EAD414-BD15-9AC9-7832-2F9B80202B53}" dt="2022-08-26T14:29:08.120" v="13" actId="14100"/>
      <pc:docMkLst>
        <pc:docMk/>
      </pc:docMkLst>
      <pc:sldChg chg="ord">
        <pc:chgData name="Alina Trewhitt" userId="S::alina.trewhitt@twmuseums.org.uk::16597c11-5d86-494d-a4da-5cb613a67cf2" providerId="AD" clId="Web-{A5EAD414-BD15-9AC9-7832-2F9B80202B53}" dt="2022-08-26T14:27:24.617" v="1"/>
        <pc:sldMkLst>
          <pc:docMk/>
          <pc:sldMk cId="363067416" sldId="267"/>
        </pc:sldMkLst>
      </pc:sldChg>
      <pc:sldChg chg="modSp">
        <pc:chgData name="Alina Trewhitt" userId="S::alina.trewhitt@twmuseums.org.uk::16597c11-5d86-494d-a4da-5cb613a67cf2" providerId="AD" clId="Web-{A5EAD414-BD15-9AC9-7832-2F9B80202B53}" dt="2022-08-26T14:29:08.120" v="13" actId="14100"/>
        <pc:sldMkLst>
          <pc:docMk/>
          <pc:sldMk cId="1072738932" sldId="269"/>
        </pc:sldMkLst>
        <pc:spChg chg="mod">
          <ac:chgData name="Alina Trewhitt" userId="S::alina.trewhitt@twmuseums.org.uk::16597c11-5d86-494d-a4da-5cb613a67cf2" providerId="AD" clId="Web-{A5EAD414-BD15-9AC9-7832-2F9B80202B53}" dt="2022-08-26T14:29:08.120" v="13" actId="14100"/>
          <ac:spMkLst>
            <pc:docMk/>
            <pc:sldMk cId="1072738932" sldId="269"/>
            <ac:spMk id="2" creationId="{00000000-0000-0000-0000-000000000000}"/>
          </ac:spMkLst>
        </pc:spChg>
      </pc:sldChg>
    </pc:docChg>
  </pc:docChgLst>
  <pc:docChgLst>
    <pc:chgData name="Alina Trewhitt" userId="S::alina.trewhitt@twmuseums.org.uk::16597c11-5d86-494d-a4da-5cb613a67cf2" providerId="AD" clId="Web-{E11B7AEC-C043-5AAF-9581-69E08D876348}"/>
    <pc:docChg chg="addSld delSld modSld sldOrd">
      <pc:chgData name="Alina Trewhitt" userId="S::alina.trewhitt@twmuseums.org.uk::16597c11-5d86-494d-a4da-5cb613a67cf2" providerId="AD" clId="Web-{E11B7AEC-C043-5AAF-9581-69E08D876348}" dt="2022-09-07T11:51:02.837" v="40"/>
      <pc:docMkLst>
        <pc:docMk/>
      </pc:docMkLst>
      <pc:sldChg chg="ord">
        <pc:chgData name="Alina Trewhitt" userId="S::alina.trewhitt@twmuseums.org.uk::16597c11-5d86-494d-a4da-5cb613a67cf2" providerId="AD" clId="Web-{E11B7AEC-C043-5AAF-9581-69E08D876348}" dt="2022-09-07T11:35:27.505" v="4"/>
        <pc:sldMkLst>
          <pc:docMk/>
          <pc:sldMk cId="91627493" sldId="274"/>
        </pc:sldMkLst>
      </pc:sldChg>
      <pc:sldChg chg="modSp add">
        <pc:chgData name="Alina Trewhitt" userId="S::alina.trewhitt@twmuseums.org.uk::16597c11-5d86-494d-a4da-5cb613a67cf2" providerId="AD" clId="Web-{E11B7AEC-C043-5AAF-9581-69E08D876348}" dt="2022-09-07T11:44:16.759" v="38" actId="20577"/>
        <pc:sldMkLst>
          <pc:docMk/>
          <pc:sldMk cId="2194867050" sldId="275"/>
        </pc:sldMkLst>
        <pc:spChg chg="mod">
          <ac:chgData name="Alina Trewhitt" userId="S::alina.trewhitt@twmuseums.org.uk::16597c11-5d86-494d-a4da-5cb613a67cf2" providerId="AD" clId="Web-{E11B7AEC-C043-5AAF-9581-69E08D876348}" dt="2022-09-07T11:44:16.759" v="38" actId="20577"/>
          <ac:spMkLst>
            <pc:docMk/>
            <pc:sldMk cId="2194867050" sldId="275"/>
            <ac:spMk id="85" creationId="{00000000-0000-0000-0000-000000000000}"/>
          </ac:spMkLst>
        </pc:spChg>
      </pc:sldChg>
      <pc:sldChg chg="add">
        <pc:chgData name="Alina Trewhitt" userId="S::alina.trewhitt@twmuseums.org.uk::16597c11-5d86-494d-a4da-5cb613a67cf2" providerId="AD" clId="Web-{E11B7AEC-C043-5AAF-9581-69E08D876348}" dt="2022-09-07T11:35:22.036" v="1"/>
        <pc:sldMkLst>
          <pc:docMk/>
          <pc:sldMk cId="2019620352" sldId="276"/>
        </pc:sldMkLst>
      </pc:sldChg>
      <pc:sldChg chg="add del">
        <pc:chgData name="Alina Trewhitt" userId="S::alina.trewhitt@twmuseums.org.uk::16597c11-5d86-494d-a4da-5cb613a67cf2" providerId="AD" clId="Web-{E11B7AEC-C043-5AAF-9581-69E08D876348}" dt="2022-09-07T11:51:02.837" v="40"/>
        <pc:sldMkLst>
          <pc:docMk/>
          <pc:sldMk cId="1558822076" sldId="277"/>
        </pc:sldMkLst>
      </pc:sldChg>
      <pc:sldChg chg="modSp add ord">
        <pc:chgData name="Alina Trewhitt" userId="S::alina.trewhitt@twmuseums.org.uk::16597c11-5d86-494d-a4da-5cb613a67cf2" providerId="AD" clId="Web-{E11B7AEC-C043-5AAF-9581-69E08D876348}" dt="2022-09-07T11:43:41.352" v="37" actId="20577"/>
        <pc:sldMkLst>
          <pc:docMk/>
          <pc:sldMk cId="4235816371" sldId="278"/>
        </pc:sldMkLst>
        <pc:spChg chg="mod">
          <ac:chgData name="Alina Trewhitt" userId="S::alina.trewhitt@twmuseums.org.uk::16597c11-5d86-494d-a4da-5cb613a67cf2" providerId="AD" clId="Web-{E11B7AEC-C043-5AAF-9581-69E08D876348}" dt="2022-09-07T11:43:41.352" v="37" actId="20577"/>
          <ac:spMkLst>
            <pc:docMk/>
            <pc:sldMk cId="4235816371" sldId="278"/>
            <ac:spMk id="4" creationId="{BFF671E7-A8C2-75F7-5042-FCA56EE28B13}"/>
          </ac:spMkLst>
        </pc:spChg>
      </pc:sldChg>
      <pc:sldChg chg="add">
        <pc:chgData name="Alina Trewhitt" userId="S::alina.trewhitt@twmuseums.org.uk::16597c11-5d86-494d-a4da-5cb613a67cf2" providerId="AD" clId="Web-{E11B7AEC-C043-5AAF-9581-69E08D876348}" dt="2022-09-07T11:50:59.368" v="39"/>
        <pc:sldMkLst>
          <pc:docMk/>
          <pc:sldMk cId="1645826933"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28433-4446-4B2D-AD6E-8D0A006A15B5}" type="datetimeFigureOut">
              <a:rPr lang="en-GB" smtClean="0"/>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E6960-96E9-4215-9CD7-F7E990F28E97}" type="slidenum">
              <a:rPr lang="en-GB" smtClean="0"/>
              <a:t>‹#›</a:t>
            </a:fld>
            <a:endParaRPr lang="en-GB"/>
          </a:p>
        </p:txBody>
      </p:sp>
    </p:spTree>
    <p:extLst>
      <p:ext uri="{BB962C8B-B14F-4D97-AF65-F5344CB8AC3E}">
        <p14:creationId xmlns:p14="http://schemas.microsoft.com/office/powerpoint/2010/main" val="76189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AE6960-96E9-4215-9CD7-F7E990F28E97}" type="slidenum">
              <a:rPr lang="en-GB" smtClean="0"/>
              <a:t>6</a:t>
            </a:fld>
            <a:endParaRPr lang="en-GB"/>
          </a:p>
        </p:txBody>
      </p:sp>
    </p:spTree>
    <p:extLst>
      <p:ext uri="{BB962C8B-B14F-4D97-AF65-F5344CB8AC3E}">
        <p14:creationId xmlns:p14="http://schemas.microsoft.com/office/powerpoint/2010/main" val="239473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AE6960-96E9-4215-9CD7-F7E990F28E97}" type="slidenum">
              <a:rPr lang="en-GB" smtClean="0"/>
              <a:t>14</a:t>
            </a:fld>
            <a:endParaRPr lang="en-GB"/>
          </a:p>
        </p:txBody>
      </p:sp>
    </p:spTree>
    <p:extLst>
      <p:ext uri="{BB962C8B-B14F-4D97-AF65-F5344CB8AC3E}">
        <p14:creationId xmlns:p14="http://schemas.microsoft.com/office/powerpoint/2010/main" val="368977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D6DFE6-4071-4F0F-84A5-A4365BE376C9}"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120982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D6DFE6-4071-4F0F-84A5-A4365BE376C9}"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114159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D6DFE6-4071-4F0F-84A5-A4365BE376C9}"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416098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D6DFE6-4071-4F0F-84A5-A4365BE376C9}"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162964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D6DFE6-4071-4F0F-84A5-A4365BE376C9}"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140650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D6DFE6-4071-4F0F-84A5-A4365BE376C9}"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83166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D6DFE6-4071-4F0F-84A5-A4365BE376C9}" type="datetimeFigureOut">
              <a:rPr lang="en-GB" smtClean="0"/>
              <a:t>07/09/2022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322843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D6DFE6-4071-4F0F-84A5-A4365BE376C9}" type="datetimeFigureOut">
              <a:rPr lang="en-GB" smtClean="0"/>
              <a:t>07/09/2022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82319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6DFE6-4071-4F0F-84A5-A4365BE376C9}" type="datetimeFigureOut">
              <a:rPr lang="en-GB" smtClean="0"/>
              <a:t>07/09/2022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291590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D6DFE6-4071-4F0F-84A5-A4365BE376C9}"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229337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D6DFE6-4071-4F0F-84A5-A4365BE376C9}"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946D60-3950-46D3-9A17-1AF1FA01864F}" type="slidenum">
              <a:rPr lang="en-GB" smtClean="0"/>
              <a:t>‹#›</a:t>
            </a:fld>
            <a:endParaRPr lang="en-GB"/>
          </a:p>
        </p:txBody>
      </p:sp>
    </p:spTree>
    <p:extLst>
      <p:ext uri="{BB962C8B-B14F-4D97-AF65-F5344CB8AC3E}">
        <p14:creationId xmlns:p14="http://schemas.microsoft.com/office/powerpoint/2010/main" val="179293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6DFE6-4071-4F0F-84A5-A4365BE376C9}" type="datetimeFigureOut">
              <a:rPr lang="en-GB" smtClean="0"/>
              <a:t>07/09/2022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46D60-3950-46D3-9A17-1AF1FA01864F}" type="slidenum">
              <a:rPr lang="en-GB" smtClean="0"/>
              <a:t>‹#›</a:t>
            </a:fld>
            <a:endParaRPr lang="en-GB"/>
          </a:p>
        </p:txBody>
      </p:sp>
    </p:spTree>
    <p:extLst>
      <p:ext uri="{BB962C8B-B14F-4D97-AF65-F5344CB8AC3E}">
        <p14:creationId xmlns:p14="http://schemas.microsoft.com/office/powerpoint/2010/main" val="83300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7818" y="-50447"/>
            <a:ext cx="12192000" cy="3507971"/>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45858" y="983620"/>
            <a:ext cx="8586652" cy="1846659"/>
          </a:xfrm>
          <a:prstGeom prst="rect">
            <a:avLst/>
          </a:prstGeom>
          <a:noFill/>
        </p:spPr>
        <p:txBody>
          <a:bodyPr wrap="square" rtlCol="0">
            <a:spAutoFit/>
          </a:bodyPr>
          <a:lstStyle/>
          <a:p>
            <a:r>
              <a:rPr lang="en-GB" sz="4800">
                <a:solidFill>
                  <a:schemeClr val="bg1"/>
                </a:solidFill>
                <a:latin typeface="Bahnschrift" panose="020B0502040204020203" pitchFamily="34" charset="0"/>
              </a:rPr>
              <a:t>Laing Art Gallery</a:t>
            </a:r>
          </a:p>
          <a:p>
            <a:r>
              <a:rPr lang="en-GB" sz="4800">
                <a:solidFill>
                  <a:schemeClr val="bg1"/>
                </a:solidFill>
                <a:latin typeface="Bahnschrift" panose="020B0502040204020203" pitchFamily="34" charset="0"/>
              </a:rPr>
              <a:t>Lindisfarne Gospels</a:t>
            </a:r>
          </a:p>
          <a:p>
            <a:endParaRPr lang="en-GB">
              <a:solidFill>
                <a:schemeClr val="bg1"/>
              </a:solidFill>
            </a:endParaRPr>
          </a:p>
        </p:txBody>
      </p:sp>
      <p:sp>
        <p:nvSpPr>
          <p:cNvPr id="5" name="Rectangle 4"/>
          <p:cNvSpPr/>
          <p:nvPr/>
        </p:nvSpPr>
        <p:spPr>
          <a:xfrm>
            <a:off x="3209380" y="4191215"/>
            <a:ext cx="845729" cy="845729"/>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28022" y="4191217"/>
            <a:ext cx="845729" cy="845729"/>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28205" y="2830291"/>
            <a:ext cx="165901" cy="165901"/>
          </a:xfrm>
          <a:prstGeom prst="ellipse">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834602" y="2830290"/>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240999" y="2830289"/>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644489" y="2830288"/>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042902" y="2830287"/>
            <a:ext cx="165901" cy="165901"/>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16656" y="2830286"/>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758586" y="2830286"/>
            <a:ext cx="165901" cy="165901"/>
          </a:xfrm>
          <a:prstGeom prst="ellipse">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164983" y="2830285"/>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71380" y="2830284"/>
            <a:ext cx="165901" cy="165901"/>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974870" y="2830283"/>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373283" y="2830282"/>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747037" y="283028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111769" y="2830284"/>
            <a:ext cx="165901" cy="165901"/>
          </a:xfrm>
          <a:prstGeom prst="ellipse">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518166" y="2830283"/>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24563" y="2830282"/>
            <a:ext cx="165901" cy="165901"/>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328053" y="283028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726466" y="2830280"/>
            <a:ext cx="165901" cy="165901"/>
          </a:xfrm>
          <a:prstGeom prst="ellipse">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100220" y="2830279"/>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1428205" y="3134268"/>
            <a:ext cx="6837916" cy="165913"/>
            <a:chOff x="1428205" y="3134268"/>
            <a:chExt cx="6837916" cy="165913"/>
          </a:xfrm>
        </p:grpSpPr>
        <p:sp>
          <p:nvSpPr>
            <p:cNvPr id="29" name="Oval 28"/>
            <p:cNvSpPr/>
            <p:nvPr/>
          </p:nvSpPr>
          <p:spPr>
            <a:xfrm>
              <a:off x="1428205" y="3134280"/>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834602" y="3134279"/>
              <a:ext cx="165901" cy="165901"/>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240999" y="3134278"/>
              <a:ext cx="165901" cy="165901"/>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44489" y="3134277"/>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042902" y="3134276"/>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416656" y="3134275"/>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758586" y="3134275"/>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164983" y="3134274"/>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571380" y="3134273"/>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974870" y="3134272"/>
              <a:ext cx="165901" cy="165901"/>
            </a:xfrm>
            <a:prstGeom prst="ellipse">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373283" y="313427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747037" y="3134270"/>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111769" y="3134273"/>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518166" y="3134272"/>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924563" y="313427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328053" y="3134270"/>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726466" y="3134269"/>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8100220" y="3134268"/>
              <a:ext cx="165901" cy="165901"/>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Rectangle 46"/>
          <p:cNvSpPr/>
          <p:nvPr/>
        </p:nvSpPr>
        <p:spPr>
          <a:xfrm>
            <a:off x="2369453" y="4191213"/>
            <a:ext cx="845729" cy="845729"/>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4055109" y="4191214"/>
            <a:ext cx="845729" cy="845729"/>
          </a:xfrm>
          <a:prstGeom prst="rect">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4900838" y="4191213"/>
            <a:ext cx="845729" cy="845729"/>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1525873" y="5036938"/>
            <a:ext cx="845729" cy="845729"/>
          </a:xfrm>
          <a:prstGeom prst="rect">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369453" y="5036938"/>
            <a:ext cx="845729" cy="845729"/>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211058" y="5036938"/>
            <a:ext cx="845729" cy="845729"/>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4054214" y="5036938"/>
            <a:ext cx="845729" cy="845729"/>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rot="1522450">
            <a:off x="1670560" y="4959337"/>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P</a:t>
            </a:r>
          </a:p>
        </p:txBody>
      </p:sp>
      <p:sp>
        <p:nvSpPr>
          <p:cNvPr id="57" name="TextBox 56"/>
          <p:cNvSpPr txBox="1"/>
          <p:nvPr/>
        </p:nvSpPr>
        <p:spPr>
          <a:xfrm>
            <a:off x="1647488" y="4137694"/>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A</a:t>
            </a:r>
          </a:p>
        </p:txBody>
      </p:sp>
      <p:sp>
        <p:nvSpPr>
          <p:cNvPr id="58" name="TextBox 57"/>
          <p:cNvSpPr txBox="1"/>
          <p:nvPr/>
        </p:nvSpPr>
        <p:spPr>
          <a:xfrm>
            <a:off x="2478149" y="4137694"/>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C</a:t>
            </a:r>
          </a:p>
        </p:txBody>
      </p:sp>
      <p:sp>
        <p:nvSpPr>
          <p:cNvPr id="59" name="TextBox 58"/>
          <p:cNvSpPr txBox="1"/>
          <p:nvPr/>
        </p:nvSpPr>
        <p:spPr>
          <a:xfrm>
            <a:off x="3363825" y="4205724"/>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T</a:t>
            </a:r>
          </a:p>
        </p:txBody>
      </p:sp>
      <p:sp>
        <p:nvSpPr>
          <p:cNvPr id="60" name="TextBox 59"/>
          <p:cNvSpPr txBox="1"/>
          <p:nvPr/>
        </p:nvSpPr>
        <p:spPr>
          <a:xfrm rot="1814111">
            <a:off x="4262268" y="4155259"/>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I</a:t>
            </a:r>
          </a:p>
        </p:txBody>
      </p:sp>
      <p:sp>
        <p:nvSpPr>
          <p:cNvPr id="61" name="TextBox 60"/>
          <p:cNvSpPr txBox="1"/>
          <p:nvPr/>
        </p:nvSpPr>
        <p:spPr>
          <a:xfrm>
            <a:off x="5047674" y="4132130"/>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V</a:t>
            </a:r>
          </a:p>
        </p:txBody>
      </p:sp>
      <p:sp>
        <p:nvSpPr>
          <p:cNvPr id="63" name="TextBox 62"/>
          <p:cNvSpPr txBox="1"/>
          <p:nvPr/>
        </p:nvSpPr>
        <p:spPr>
          <a:xfrm>
            <a:off x="2475518" y="4983423"/>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A</a:t>
            </a:r>
          </a:p>
        </p:txBody>
      </p:sp>
      <p:sp>
        <p:nvSpPr>
          <p:cNvPr id="64" name="TextBox 63"/>
          <p:cNvSpPr txBox="1"/>
          <p:nvPr/>
        </p:nvSpPr>
        <p:spPr>
          <a:xfrm>
            <a:off x="3316217" y="4966784"/>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C</a:t>
            </a:r>
          </a:p>
        </p:txBody>
      </p:sp>
      <p:sp>
        <p:nvSpPr>
          <p:cNvPr id="65" name="TextBox 64"/>
          <p:cNvSpPr txBox="1"/>
          <p:nvPr/>
        </p:nvSpPr>
        <p:spPr>
          <a:xfrm>
            <a:off x="4114934" y="4951389"/>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K</a:t>
            </a:r>
          </a:p>
        </p:txBody>
      </p:sp>
      <p:sp>
        <p:nvSpPr>
          <p:cNvPr id="68" name="Oval 67"/>
          <p:cNvSpPr/>
          <p:nvPr/>
        </p:nvSpPr>
        <p:spPr>
          <a:xfrm rot="5400000">
            <a:off x="1434486" y="4120914"/>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rot="5400000">
            <a:off x="1434487" y="4532355"/>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rot="5400000">
            <a:off x="1434488" y="4946670"/>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rot="5400000">
            <a:off x="1434489" y="5336326"/>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rot="5400000">
            <a:off x="1434489" y="5757771"/>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577775" y="4190711"/>
            <a:ext cx="845729" cy="845729"/>
          </a:xfrm>
          <a:prstGeom prst="rect">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7417528" y="4190711"/>
            <a:ext cx="845729" cy="845729"/>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5732046" y="4190711"/>
            <a:ext cx="845729" cy="845729"/>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rot="20252201">
            <a:off x="6748714" y="4143006"/>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T</a:t>
            </a:r>
          </a:p>
        </p:txBody>
      </p:sp>
      <p:sp>
        <p:nvSpPr>
          <p:cNvPr id="80" name="TextBox 79"/>
          <p:cNvSpPr txBox="1"/>
          <p:nvPr/>
        </p:nvSpPr>
        <p:spPr>
          <a:xfrm>
            <a:off x="7572801" y="4131632"/>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Y</a:t>
            </a:r>
          </a:p>
        </p:txBody>
      </p:sp>
      <p:sp>
        <p:nvSpPr>
          <p:cNvPr id="81" name="TextBox 80"/>
          <p:cNvSpPr txBox="1"/>
          <p:nvPr/>
        </p:nvSpPr>
        <p:spPr>
          <a:xfrm>
            <a:off x="5969337" y="4129490"/>
            <a:ext cx="489348" cy="923330"/>
          </a:xfrm>
          <a:prstGeom prst="rect">
            <a:avLst/>
          </a:prstGeom>
          <a:noFill/>
        </p:spPr>
        <p:txBody>
          <a:bodyPr wrap="square" rtlCol="0">
            <a:spAutoFit/>
          </a:bodyPr>
          <a:lstStyle/>
          <a:p>
            <a:r>
              <a:rPr lang="en-GB" sz="5400">
                <a:solidFill>
                  <a:schemeClr val="bg1"/>
                </a:solidFill>
                <a:latin typeface="Bahnschrift" panose="020B0502040204020203" pitchFamily="34" charset="0"/>
              </a:rPr>
              <a:t>I</a:t>
            </a:r>
          </a:p>
        </p:txBody>
      </p:sp>
    </p:spTree>
    <p:extLst>
      <p:ext uri="{BB962C8B-B14F-4D97-AF65-F5344CB8AC3E}">
        <p14:creationId xmlns:p14="http://schemas.microsoft.com/office/powerpoint/2010/main" val="15337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78917" y="646987"/>
            <a:ext cx="5255862" cy="165911"/>
            <a:chOff x="6972807" y="449947"/>
            <a:chExt cx="5255862" cy="165911"/>
          </a:xfrm>
          <a:solidFill>
            <a:srgbClr val="FFC000"/>
          </a:solidFill>
        </p:grpSpPr>
        <p:sp>
          <p:nvSpPr>
            <p:cNvPr id="7" name="Oval 6"/>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a:off x="714349" y="2033216"/>
            <a:ext cx="9805123" cy="4824784"/>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99713" y="1025633"/>
            <a:ext cx="11492287" cy="866778"/>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 y="158855"/>
            <a:ext cx="4201603" cy="866778"/>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98445" y="386149"/>
            <a:ext cx="6837916" cy="165913"/>
            <a:chOff x="1428205" y="3134268"/>
            <a:chExt cx="6837916" cy="165913"/>
          </a:xfrm>
          <a:solidFill>
            <a:srgbClr val="FFC000"/>
          </a:solidFill>
        </p:grpSpPr>
        <p:sp>
          <p:nvSpPr>
            <p:cNvPr id="29" name="Oval 28"/>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6972807" y="386151"/>
            <a:ext cx="5255862" cy="165911"/>
            <a:chOff x="6972807" y="449947"/>
            <a:chExt cx="5255862" cy="165911"/>
          </a:xfrm>
          <a:solidFill>
            <a:srgbClr val="FFC000"/>
          </a:solidFill>
        </p:grpSpPr>
        <p:sp>
          <p:nvSpPr>
            <p:cNvPr id="48" name="Oval 47"/>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Oval 61"/>
          <p:cNvSpPr/>
          <p:nvPr/>
        </p:nvSpPr>
        <p:spPr>
          <a:xfrm>
            <a:off x="10373121" y="74669"/>
            <a:ext cx="1606164" cy="1606164"/>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10371476" y="552050"/>
            <a:ext cx="1657845" cy="646331"/>
          </a:xfrm>
          <a:prstGeom prst="rect">
            <a:avLst/>
          </a:prstGeom>
          <a:noFill/>
        </p:spPr>
        <p:txBody>
          <a:bodyPr wrap="square" rtlCol="0">
            <a:spAutoFit/>
          </a:bodyPr>
          <a:lstStyle/>
          <a:p>
            <a:pPr algn="ctr"/>
            <a:r>
              <a:rPr lang="en-GB" sz="1200" b="1">
                <a:solidFill>
                  <a:schemeClr val="bg1"/>
                </a:solidFill>
                <a:latin typeface="Bahnschrift" panose="020B0502040204020203" pitchFamily="34" charset="0"/>
              </a:rPr>
              <a:t>Curriculum links: Science, Art, DT, History</a:t>
            </a:r>
            <a:endParaRPr lang="en-GB" sz="1200">
              <a:solidFill>
                <a:schemeClr val="bg1"/>
              </a:solidFill>
              <a:latin typeface="Bahnschrift" panose="020B0502040204020203" pitchFamily="34" charset="0"/>
            </a:endParaRPr>
          </a:p>
        </p:txBody>
      </p:sp>
      <p:grpSp>
        <p:nvGrpSpPr>
          <p:cNvPr id="65" name="Group 64"/>
          <p:cNvGrpSpPr/>
          <p:nvPr/>
        </p:nvGrpSpPr>
        <p:grpSpPr>
          <a:xfrm>
            <a:off x="-98445" y="646997"/>
            <a:ext cx="6837916" cy="165913"/>
            <a:chOff x="1428205" y="3134268"/>
            <a:chExt cx="6837916" cy="165913"/>
          </a:xfrm>
          <a:solidFill>
            <a:srgbClr val="FFC000"/>
          </a:solidFill>
        </p:grpSpPr>
        <p:sp>
          <p:nvSpPr>
            <p:cNvPr id="66" name="Oval 65"/>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830713" y="897161"/>
            <a:ext cx="7754679" cy="923330"/>
          </a:xfrm>
          <a:prstGeom prst="rect">
            <a:avLst/>
          </a:prstGeom>
        </p:spPr>
        <p:txBody>
          <a:bodyPr wrap="square">
            <a:spAutoFit/>
          </a:bodyPr>
          <a:lstStyle/>
          <a:p>
            <a:pPr fontAlgn="base"/>
            <a:r>
              <a:rPr lang="en-GB" sz="3600">
                <a:solidFill>
                  <a:schemeClr val="bg1"/>
                </a:solidFill>
                <a:latin typeface="Bahnschrift" panose="020B0502040204020203" pitchFamily="34" charset="0"/>
              </a:rPr>
              <a:t>Making Paint</a:t>
            </a:r>
            <a:r>
              <a:rPr lang="en-GB">
                <a:solidFill>
                  <a:schemeClr val="bg1"/>
                </a:solidFill>
                <a:latin typeface="Bahnschrift" panose="020B0502040204020203" pitchFamily="34" charset="0"/>
              </a:rPr>
              <a:t>  </a:t>
            </a:r>
            <a:endParaRPr lang="en-GB" b="0" i="0">
              <a:solidFill>
                <a:schemeClr val="bg1"/>
              </a:solidFill>
              <a:effectLst/>
              <a:latin typeface="Bahnschrift" panose="020B0502040204020203" pitchFamily="34" charset="0"/>
            </a:endParaRPr>
          </a:p>
          <a:p>
            <a:pPr fontAlgn="base"/>
            <a:r>
              <a:rPr lang="en-GB">
                <a:solidFill>
                  <a:schemeClr val="bg1"/>
                </a:solidFill>
                <a:latin typeface="Bahnschrift" panose="020B0502040204020203" pitchFamily="34" charset="0"/>
              </a:rPr>
              <a:t>We know what the gospels were about but how were they made?</a:t>
            </a:r>
            <a:r>
              <a:rPr lang="en-GB">
                <a:solidFill>
                  <a:srgbClr val="000000"/>
                </a:solidFill>
                <a:latin typeface="Bahnschrift" panose="020B0502040204020203" pitchFamily="34" charset="0"/>
              </a:rPr>
              <a:t> </a:t>
            </a:r>
            <a:endParaRPr lang="en-GB" b="0" i="0">
              <a:solidFill>
                <a:srgbClr val="000000"/>
              </a:solidFill>
              <a:effectLst/>
              <a:latin typeface="Bahnschrift" panose="020B0502040204020203" pitchFamily="34" charset="0"/>
            </a:endParaRPr>
          </a:p>
        </p:txBody>
      </p:sp>
      <p:sp>
        <p:nvSpPr>
          <p:cNvPr id="2" name="Rectangle 1"/>
          <p:cNvSpPr/>
          <p:nvPr/>
        </p:nvSpPr>
        <p:spPr>
          <a:xfrm>
            <a:off x="785000" y="2245959"/>
            <a:ext cx="9677166" cy="4288033"/>
          </a:xfrm>
          <a:prstGeom prst="rect">
            <a:avLst/>
          </a:prstGeom>
        </p:spPr>
        <p:txBody>
          <a:bodyPr wrap="square" lIns="91440" tIns="45720" rIns="91440" bIns="45720" anchor="t">
            <a:spAutoFit/>
          </a:bodyPr>
          <a:lstStyle/>
          <a:p>
            <a:pPr algn="just">
              <a:lnSpc>
                <a:spcPct val="107000"/>
              </a:lnSpc>
              <a:spcAft>
                <a:spcPts val="800"/>
              </a:spcAft>
            </a:pPr>
            <a:r>
              <a:rPr lang="en-GB" sz="1500">
                <a:solidFill>
                  <a:schemeClr val="bg1"/>
                </a:solidFill>
                <a:latin typeface="Bahnschrift"/>
                <a:ea typeface="Calibri" panose="020F0502020204030204" pitchFamily="34" charset="0"/>
                <a:cs typeface="Times New Roman"/>
              </a:rPr>
              <a:t>The Gospels were decorated by monks, using a restricted number of pigments, made from a variety of vegetable and mineral sources, which were combined skilfully to create a wide palette of colours. At the moment, evidence suggests that the inks used on the Lindisfarne Gospel were created with locally sourced ingredients. A tiny amount of gold was also used in the decoration.</a:t>
            </a:r>
          </a:p>
          <a:p>
            <a:pPr algn="just">
              <a:lnSpc>
                <a:spcPct val="107000"/>
              </a:lnSpc>
              <a:spcAft>
                <a:spcPts val="800"/>
              </a:spcAft>
            </a:pPr>
            <a:r>
              <a:rPr lang="en-GB" sz="1500">
                <a:solidFill>
                  <a:schemeClr val="bg1"/>
                </a:solidFill>
                <a:latin typeface="Bahnschrift"/>
                <a:ea typeface="Calibri" panose="020F0502020204030204" pitchFamily="34" charset="0"/>
                <a:cs typeface="Times New Roman"/>
              </a:rPr>
              <a:t>Copying text by hand into a manuscript was a slow process, especially when the script was written as carefully and regularly as in the Lindisfarne Gospels. The intricate decoration in the Gospels would have taken a long time to create. It has been suggested that it may have taken between five and ten years to produce the 518 pages of the gospel-book.</a:t>
            </a:r>
          </a:p>
          <a:p>
            <a:pPr algn="just">
              <a:lnSpc>
                <a:spcPct val="107000"/>
              </a:lnSpc>
              <a:spcAft>
                <a:spcPts val="800"/>
              </a:spcAft>
            </a:pPr>
            <a:r>
              <a:rPr lang="en-GB" sz="1500">
                <a:solidFill>
                  <a:schemeClr val="bg1"/>
                </a:solidFill>
                <a:latin typeface="Bahnschrift"/>
                <a:ea typeface="Calibri" panose="020F0502020204030204" pitchFamily="34" charset="0"/>
                <a:cs typeface="Times New Roman"/>
              </a:rPr>
              <a:t>Anglo-Saxon trade can be shown by just one item: ink. Every monastery would need ink for writing and would make their own. The ingredients for some of the inks had to be gathered from around the world.</a:t>
            </a:r>
          </a:p>
          <a:p>
            <a:pPr algn="just">
              <a:lnSpc>
                <a:spcPct val="107000"/>
              </a:lnSpc>
              <a:spcAft>
                <a:spcPts val="800"/>
              </a:spcAft>
            </a:pPr>
            <a:r>
              <a:rPr lang="en-GB" sz="1500">
                <a:solidFill>
                  <a:schemeClr val="bg1"/>
                </a:solidFill>
                <a:latin typeface="Bahnschrift"/>
                <a:ea typeface="Calibri" panose="020F0502020204030204" pitchFamily="34" charset="0"/>
                <a:cs typeface="Times New Roman"/>
              </a:rPr>
              <a:t>Black ink is made from gall nuts from oak trees, gum Arabic (from tree sap), vitriol ((a type of chemical) and wine.</a:t>
            </a:r>
          </a:p>
          <a:p>
            <a:pPr algn="just">
              <a:lnSpc>
                <a:spcPct val="107000"/>
              </a:lnSpc>
              <a:spcAft>
                <a:spcPts val="800"/>
              </a:spcAft>
            </a:pPr>
            <a:r>
              <a:rPr lang="en-GB" sz="1500">
                <a:solidFill>
                  <a:schemeClr val="bg1"/>
                </a:solidFill>
                <a:latin typeface="Bahnschrift"/>
                <a:ea typeface="Calibri" panose="020F0502020204030204" pitchFamily="34" charset="0"/>
                <a:cs typeface="Times New Roman"/>
              </a:rPr>
              <a:t>The best gall nuts came from Syria, gum Arabic from Sudan, vitriol from Spain and wine from the Mediterranean!</a:t>
            </a:r>
          </a:p>
          <a:p>
            <a:pPr algn="just">
              <a:lnSpc>
                <a:spcPct val="107000"/>
              </a:lnSpc>
              <a:spcAft>
                <a:spcPts val="800"/>
              </a:spcAft>
            </a:pPr>
            <a:r>
              <a:rPr lang="en-GB" sz="1500">
                <a:solidFill>
                  <a:schemeClr val="bg1"/>
                </a:solidFill>
                <a:latin typeface="Bahnschrift"/>
                <a:ea typeface="Calibri" panose="020F0502020204030204" pitchFamily="34" charset="0"/>
                <a:cs typeface="Times New Roman"/>
              </a:rPr>
              <a:t>Different coloured inks required even more specialist materials – red ink – mercury from Spain, green ink – honeysuckle and blue ink – woad, both found growing in every monastery garden. Just think of all those beautiful colours created from ingredients from around the world in Anglo-Saxon times!</a:t>
            </a:r>
            <a:endParaRPr lang="en-GB" sz="1500">
              <a:solidFill>
                <a:schemeClr val="bg1"/>
              </a:solidFill>
              <a:effectLst/>
              <a:latin typeface="Bahnschrift"/>
              <a:ea typeface="Calibri" panose="020F0502020204030204" pitchFamily="34" charset="0"/>
              <a:cs typeface="Times New Roman"/>
            </a:endParaRPr>
          </a:p>
        </p:txBody>
      </p:sp>
    </p:spTree>
    <p:extLst>
      <p:ext uri="{BB962C8B-B14F-4D97-AF65-F5344CB8AC3E}">
        <p14:creationId xmlns:p14="http://schemas.microsoft.com/office/powerpoint/2010/main" val="107273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5759940" y="2074406"/>
            <a:ext cx="5481775" cy="4627554"/>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1066494" y="2074407"/>
            <a:ext cx="4612563" cy="2841283"/>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930839" y="2424696"/>
            <a:ext cx="5204769" cy="4001095"/>
          </a:xfrm>
          <a:prstGeom prst="rect">
            <a:avLst/>
          </a:prstGeom>
          <a:solidFill>
            <a:srgbClr val="381E70"/>
          </a:solidFill>
        </p:spPr>
        <p:txBody>
          <a:bodyPr wrap="square">
            <a:spAutoFit/>
          </a:bodyPr>
          <a:lstStyle/>
          <a:p>
            <a:r>
              <a:rPr lang="en-GB" sz="1400">
                <a:solidFill>
                  <a:schemeClr val="bg1"/>
                </a:solidFill>
                <a:latin typeface="Bahnschrift" panose="020B0502040204020203" pitchFamily="34" charset="0"/>
              </a:rPr>
              <a:t>Materials with a lot of pigment. Look at the list below for ideas:</a:t>
            </a:r>
          </a:p>
          <a:p>
            <a:pPr algn="ctr"/>
            <a:r>
              <a:rPr lang="en-GB" sz="1600">
                <a:solidFill>
                  <a:schemeClr val="bg1"/>
                </a:solidFill>
                <a:latin typeface="Bahnschrift" panose="020B0502040204020203" pitchFamily="34" charset="0"/>
              </a:rPr>
              <a:t>SPINACH</a:t>
            </a:r>
          </a:p>
          <a:p>
            <a:pPr algn="ctr"/>
            <a:r>
              <a:rPr lang="en-GB" sz="1600">
                <a:solidFill>
                  <a:schemeClr val="bg1"/>
                </a:solidFill>
                <a:latin typeface="Bahnschrift" panose="020B0502040204020203" pitchFamily="34" charset="0"/>
              </a:rPr>
              <a:t>BLUEBERRIES</a:t>
            </a:r>
          </a:p>
          <a:p>
            <a:pPr algn="ctr"/>
            <a:r>
              <a:rPr lang="en-GB" sz="1600">
                <a:solidFill>
                  <a:schemeClr val="bg1"/>
                </a:solidFill>
                <a:latin typeface="Bahnschrift" panose="020B0502040204020203" pitchFamily="34" charset="0"/>
              </a:rPr>
              <a:t>CARROTS</a:t>
            </a:r>
          </a:p>
          <a:p>
            <a:pPr algn="ctr"/>
            <a:r>
              <a:rPr lang="en-GB" sz="1600">
                <a:solidFill>
                  <a:schemeClr val="bg1"/>
                </a:solidFill>
                <a:latin typeface="Bahnschrift" panose="020B0502040204020203" pitchFamily="34" charset="0"/>
              </a:rPr>
              <a:t>MUD</a:t>
            </a:r>
          </a:p>
          <a:p>
            <a:pPr algn="ctr"/>
            <a:r>
              <a:rPr lang="en-GB" sz="1600">
                <a:solidFill>
                  <a:schemeClr val="bg1"/>
                </a:solidFill>
                <a:latin typeface="Bahnschrift" panose="020B0502040204020203" pitchFamily="34" charset="0"/>
              </a:rPr>
              <a:t>STRAWBERRIES</a:t>
            </a:r>
          </a:p>
          <a:p>
            <a:pPr algn="ctr"/>
            <a:r>
              <a:rPr lang="en-GB" sz="1600">
                <a:solidFill>
                  <a:schemeClr val="bg1"/>
                </a:solidFill>
                <a:latin typeface="Bahnschrift" panose="020B0502040204020203" pitchFamily="34" charset="0"/>
              </a:rPr>
              <a:t>COFFEE</a:t>
            </a:r>
          </a:p>
          <a:p>
            <a:pPr algn="ctr"/>
            <a:r>
              <a:rPr lang="en-GB" sz="1600">
                <a:solidFill>
                  <a:schemeClr val="bg1"/>
                </a:solidFill>
                <a:latin typeface="Bahnschrift" panose="020B0502040204020203" pitchFamily="34" charset="0"/>
              </a:rPr>
              <a:t>GRASS</a:t>
            </a:r>
          </a:p>
          <a:p>
            <a:pPr algn="ctr"/>
            <a:r>
              <a:rPr lang="en-GB" sz="1600">
                <a:solidFill>
                  <a:schemeClr val="bg1"/>
                </a:solidFill>
                <a:latin typeface="Bahnschrift" panose="020B0502040204020203" pitchFamily="34" charset="0"/>
              </a:rPr>
              <a:t>TURMERIC</a:t>
            </a:r>
          </a:p>
          <a:p>
            <a:pPr algn="ctr"/>
            <a:r>
              <a:rPr lang="en-GB" sz="1600">
                <a:solidFill>
                  <a:schemeClr val="bg1"/>
                </a:solidFill>
                <a:latin typeface="Bahnschrift" panose="020B0502040204020203" pitchFamily="34" charset="0"/>
              </a:rPr>
              <a:t>CHILLI POWDER</a:t>
            </a:r>
          </a:p>
          <a:p>
            <a:pPr algn="ctr"/>
            <a:r>
              <a:rPr lang="en-GB" sz="1600">
                <a:solidFill>
                  <a:schemeClr val="bg1"/>
                </a:solidFill>
                <a:latin typeface="Bahnschrift" panose="020B0502040204020203" pitchFamily="34" charset="0"/>
              </a:rPr>
              <a:t>POLLEN</a:t>
            </a:r>
          </a:p>
          <a:p>
            <a:pPr algn="ctr"/>
            <a:r>
              <a:rPr lang="en-GB" sz="1600">
                <a:solidFill>
                  <a:schemeClr val="bg1"/>
                </a:solidFill>
                <a:latin typeface="Bahnschrift" panose="020B0502040204020203" pitchFamily="34" charset="0"/>
              </a:rPr>
              <a:t>BEETROOTROSE PETALS</a:t>
            </a:r>
          </a:p>
          <a:p>
            <a:pPr algn="ctr"/>
            <a:r>
              <a:rPr lang="en-GB" sz="1600">
                <a:solidFill>
                  <a:schemeClr val="bg1"/>
                </a:solidFill>
                <a:latin typeface="Bahnschrift" panose="020B0502040204020203" pitchFamily="34" charset="0"/>
              </a:rPr>
              <a:t>MUSTARD POWDER</a:t>
            </a:r>
          </a:p>
          <a:p>
            <a:pPr algn="ctr"/>
            <a:r>
              <a:rPr lang="en-GB" sz="1600">
                <a:solidFill>
                  <a:schemeClr val="bg1"/>
                </a:solidFill>
                <a:latin typeface="Bahnschrift" panose="020B0502040204020203" pitchFamily="34" charset="0"/>
              </a:rPr>
              <a:t>CHERRIES</a:t>
            </a:r>
          </a:p>
          <a:p>
            <a:pPr algn="ctr"/>
            <a:r>
              <a:rPr lang="en-GB" sz="1600">
                <a:solidFill>
                  <a:schemeClr val="bg1"/>
                </a:solidFill>
                <a:latin typeface="Bahnschrift" panose="020B0502040204020203" pitchFamily="34" charset="0"/>
              </a:rPr>
              <a:t>TEA – try different herbal combinations for different colours.</a:t>
            </a:r>
          </a:p>
        </p:txBody>
      </p:sp>
      <p:sp>
        <p:nvSpPr>
          <p:cNvPr id="20" name="Rectangle 19"/>
          <p:cNvSpPr/>
          <p:nvPr/>
        </p:nvSpPr>
        <p:spPr>
          <a:xfrm>
            <a:off x="0" y="907287"/>
            <a:ext cx="12191999" cy="1028876"/>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p:nvGrpSpPr>
        <p:grpSpPr>
          <a:xfrm>
            <a:off x="6972808" y="311482"/>
            <a:ext cx="5255862" cy="165911"/>
            <a:chOff x="6972807" y="449947"/>
            <a:chExt cx="5255862" cy="165911"/>
          </a:xfrm>
          <a:solidFill>
            <a:srgbClr val="FFC000"/>
          </a:solidFill>
        </p:grpSpPr>
        <p:sp>
          <p:nvSpPr>
            <p:cNvPr id="42" name="Oval 41"/>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Oval 55"/>
          <p:cNvSpPr/>
          <p:nvPr/>
        </p:nvSpPr>
        <p:spPr>
          <a:xfrm>
            <a:off x="2008770" y="4389275"/>
            <a:ext cx="2384137" cy="2384137"/>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2262641" y="4963526"/>
            <a:ext cx="1925518" cy="1384995"/>
          </a:xfrm>
          <a:prstGeom prst="rect">
            <a:avLst/>
          </a:prstGeom>
          <a:noFill/>
        </p:spPr>
        <p:txBody>
          <a:bodyPr wrap="square" rtlCol="0">
            <a:spAutoFit/>
          </a:bodyPr>
          <a:lstStyle/>
          <a:p>
            <a:pPr algn="ctr"/>
            <a:r>
              <a:rPr lang="en-GB" sz="1200">
                <a:solidFill>
                  <a:schemeClr val="bg1"/>
                </a:solidFill>
                <a:latin typeface="Bahnschrift" panose="020B0502040204020203" pitchFamily="34" charset="0"/>
              </a:rPr>
              <a:t>Make sure you work with an adult and remember that some of these ingredients can irritate your skin or make it look a funny colour (chilli powder/turmeric). </a:t>
            </a:r>
          </a:p>
        </p:txBody>
      </p:sp>
      <p:sp>
        <p:nvSpPr>
          <p:cNvPr id="78" name="Rectangle 77"/>
          <p:cNvSpPr/>
          <p:nvPr/>
        </p:nvSpPr>
        <p:spPr>
          <a:xfrm>
            <a:off x="1012575" y="1164194"/>
            <a:ext cx="10060789" cy="523220"/>
          </a:xfrm>
          <a:prstGeom prst="rect">
            <a:avLst/>
          </a:prstGeom>
        </p:spPr>
        <p:txBody>
          <a:bodyPr wrap="square">
            <a:spAutoFit/>
          </a:bodyPr>
          <a:lstStyle/>
          <a:p>
            <a:r>
              <a:rPr lang="en-GB" sz="1400">
                <a:solidFill>
                  <a:schemeClr val="bg1"/>
                </a:solidFill>
                <a:latin typeface="Bahnschrift" panose="020B0502040204020203" pitchFamily="34" charset="0"/>
              </a:rPr>
              <a:t>Let’s try to create our own water-based paints to create a decorated manuscript just like the Anglo-Saxon monks that created the Lindisfarne Gospels. We can forage and search for materials and ingredients in our homes and classrooms.</a:t>
            </a:r>
          </a:p>
        </p:txBody>
      </p:sp>
      <p:sp>
        <p:nvSpPr>
          <p:cNvPr id="79" name="TextBox 78"/>
          <p:cNvSpPr txBox="1"/>
          <p:nvPr/>
        </p:nvSpPr>
        <p:spPr>
          <a:xfrm>
            <a:off x="1198416" y="2424696"/>
            <a:ext cx="4348717" cy="2062103"/>
          </a:xfrm>
          <a:prstGeom prst="rect">
            <a:avLst/>
          </a:prstGeom>
          <a:noFill/>
        </p:spPr>
        <p:txBody>
          <a:bodyPr wrap="square" rtlCol="0">
            <a:spAutoFit/>
          </a:bodyPr>
          <a:lstStyle/>
          <a:p>
            <a:r>
              <a:rPr lang="en-GB" sz="1600" b="1">
                <a:solidFill>
                  <a:schemeClr val="bg1"/>
                </a:solidFill>
                <a:latin typeface="Bahnschrift" panose="020B0502040204020203" pitchFamily="34" charset="0"/>
              </a:rPr>
              <a:t>To create your paints, you will need:</a:t>
            </a:r>
          </a:p>
          <a:p>
            <a:endParaRPr lang="en-GB" sz="1600">
              <a:solidFill>
                <a:schemeClr val="bg1"/>
              </a:solidFill>
              <a:latin typeface="Bahnschrift" panose="020B0502040204020203" pitchFamily="34" charset="0"/>
            </a:endParaRPr>
          </a:p>
          <a:p>
            <a:r>
              <a:rPr lang="en-GB" sz="1600">
                <a:solidFill>
                  <a:schemeClr val="bg1"/>
                </a:solidFill>
                <a:latin typeface="Bahnschrift" panose="020B0502040204020203" pitchFamily="34" charset="0"/>
              </a:rPr>
              <a:t>• Pots / jars / containers to mix your paint in</a:t>
            </a:r>
          </a:p>
          <a:p>
            <a:endParaRPr lang="en-GB" sz="1600">
              <a:solidFill>
                <a:schemeClr val="bg1"/>
              </a:solidFill>
              <a:latin typeface="Bahnschrift" panose="020B0502040204020203" pitchFamily="34" charset="0"/>
            </a:endParaRPr>
          </a:p>
          <a:p>
            <a:r>
              <a:rPr lang="en-GB" sz="1600">
                <a:solidFill>
                  <a:schemeClr val="bg1"/>
                </a:solidFill>
                <a:latin typeface="Bahnschrift" panose="020B0502040204020203" pitchFamily="34" charset="0"/>
              </a:rPr>
              <a:t>• Water – cold and hot (ask an adult for help)</a:t>
            </a:r>
          </a:p>
          <a:p>
            <a:endParaRPr lang="en-GB" sz="1600">
              <a:solidFill>
                <a:schemeClr val="bg1"/>
              </a:solidFill>
              <a:latin typeface="Bahnschrift" panose="020B0502040204020203" pitchFamily="34" charset="0"/>
            </a:endParaRPr>
          </a:p>
          <a:p>
            <a:r>
              <a:rPr lang="en-GB" sz="1600">
                <a:solidFill>
                  <a:schemeClr val="bg1"/>
                </a:solidFill>
                <a:latin typeface="Bahnschrift" panose="020B0502040204020203" pitchFamily="34" charset="0"/>
              </a:rPr>
              <a:t>• Forks, potato mashers, stones to grind up materials.</a:t>
            </a:r>
          </a:p>
        </p:txBody>
      </p:sp>
      <p:grpSp>
        <p:nvGrpSpPr>
          <p:cNvPr id="82" name="Group 81"/>
          <p:cNvGrpSpPr/>
          <p:nvPr/>
        </p:nvGrpSpPr>
        <p:grpSpPr>
          <a:xfrm>
            <a:off x="1484434" y="306437"/>
            <a:ext cx="5255862" cy="165911"/>
            <a:chOff x="6972807" y="449947"/>
            <a:chExt cx="5255862" cy="165911"/>
          </a:xfrm>
          <a:solidFill>
            <a:srgbClr val="FFC000"/>
          </a:solidFill>
        </p:grpSpPr>
        <p:sp>
          <p:nvSpPr>
            <p:cNvPr id="83" name="Oval 82"/>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p:cNvGrpSpPr/>
          <p:nvPr/>
        </p:nvGrpSpPr>
        <p:grpSpPr>
          <a:xfrm>
            <a:off x="-78389" y="301825"/>
            <a:ext cx="1310784" cy="165904"/>
            <a:chOff x="10917885" y="449947"/>
            <a:chExt cx="1310784" cy="165904"/>
          </a:xfrm>
          <a:solidFill>
            <a:srgbClr val="FFC000"/>
          </a:solidFill>
        </p:grpSpPr>
        <p:sp>
          <p:nvSpPr>
            <p:cNvPr id="108" name="Oval 107"/>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111"/>
          <p:cNvGrpSpPr/>
          <p:nvPr/>
        </p:nvGrpSpPr>
        <p:grpSpPr>
          <a:xfrm>
            <a:off x="6972808" y="558734"/>
            <a:ext cx="5255862" cy="165911"/>
            <a:chOff x="6972807" y="449947"/>
            <a:chExt cx="5255862" cy="165911"/>
          </a:xfrm>
          <a:solidFill>
            <a:srgbClr val="FFC000"/>
          </a:solidFill>
        </p:grpSpPr>
        <p:sp>
          <p:nvSpPr>
            <p:cNvPr id="113" name="Oval 112"/>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 name="Group 126"/>
          <p:cNvGrpSpPr/>
          <p:nvPr/>
        </p:nvGrpSpPr>
        <p:grpSpPr>
          <a:xfrm>
            <a:off x="1484434" y="553689"/>
            <a:ext cx="5255862" cy="165911"/>
            <a:chOff x="6972807" y="449947"/>
            <a:chExt cx="5255862" cy="165911"/>
          </a:xfrm>
          <a:solidFill>
            <a:srgbClr val="FFC000"/>
          </a:solidFill>
        </p:grpSpPr>
        <p:sp>
          <p:nvSpPr>
            <p:cNvPr id="128" name="Oval 127"/>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141"/>
          <p:cNvGrpSpPr/>
          <p:nvPr/>
        </p:nvGrpSpPr>
        <p:grpSpPr>
          <a:xfrm>
            <a:off x="-78389" y="549077"/>
            <a:ext cx="1310784" cy="165904"/>
            <a:chOff x="10917885" y="449947"/>
            <a:chExt cx="1310784" cy="165904"/>
          </a:xfrm>
          <a:solidFill>
            <a:srgbClr val="FFC000"/>
          </a:solidFill>
        </p:grpSpPr>
        <p:sp>
          <p:nvSpPr>
            <p:cNvPr id="143" name="Oval 142"/>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5604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299439" y="4264176"/>
            <a:ext cx="6292596" cy="2407839"/>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4941">
            <a:off x="-174549" y="2400468"/>
            <a:ext cx="3581400" cy="3581400"/>
          </a:xfrm>
          <a:prstGeom prst="rect">
            <a:avLst/>
          </a:prstGeom>
        </p:spPr>
      </p:pic>
      <p:sp>
        <p:nvSpPr>
          <p:cNvPr id="23" name="Rectangle 22"/>
          <p:cNvSpPr/>
          <p:nvPr/>
        </p:nvSpPr>
        <p:spPr>
          <a:xfrm>
            <a:off x="0" y="266537"/>
            <a:ext cx="5819797" cy="2527039"/>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001760" y="1988451"/>
            <a:ext cx="4674783" cy="2000962"/>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3040" y="366302"/>
            <a:ext cx="4886548" cy="2246769"/>
          </a:xfrm>
          <a:prstGeom prst="rect">
            <a:avLst/>
          </a:prstGeom>
        </p:spPr>
        <p:txBody>
          <a:bodyPr wrap="square">
            <a:spAutoFit/>
          </a:bodyPr>
          <a:lstStyle/>
          <a:p>
            <a:pPr algn="just"/>
            <a:r>
              <a:rPr lang="en-GB" sz="1400" b="1">
                <a:solidFill>
                  <a:schemeClr val="bg1"/>
                </a:solidFill>
                <a:latin typeface="Bahnschrift" panose="020B0502040204020203" pitchFamily="34" charset="0"/>
              </a:rPr>
              <a:t>Step 1</a:t>
            </a:r>
          </a:p>
          <a:p>
            <a:pPr algn="just"/>
            <a:r>
              <a:rPr lang="en-GB" sz="1400" b="1">
                <a:solidFill>
                  <a:schemeClr val="bg1"/>
                </a:solidFill>
                <a:latin typeface="Bahnschrift" panose="020B0502040204020203" pitchFamily="34" charset="0"/>
              </a:rPr>
              <a:t>Release the colour!</a:t>
            </a:r>
          </a:p>
          <a:p>
            <a:pPr algn="just"/>
            <a:r>
              <a:rPr lang="en-GB" sz="1400">
                <a:solidFill>
                  <a:schemeClr val="bg1"/>
                </a:solidFill>
                <a:latin typeface="Bahnschrift" panose="020B0502040204020203" pitchFamily="34" charset="0"/>
              </a:rPr>
              <a:t>Use a fork or a small stone to release the colour from your materials. Do this by chopping, scraping and rubbing your materials against the side of your container. </a:t>
            </a:r>
          </a:p>
          <a:p>
            <a:pPr algn="just"/>
            <a:r>
              <a:rPr lang="en-GB" sz="1400">
                <a:solidFill>
                  <a:schemeClr val="bg1"/>
                </a:solidFill>
                <a:latin typeface="Bahnschrift" panose="020B0502040204020203" pitchFamily="34" charset="0"/>
              </a:rPr>
              <a:t>Teachers – if you have a blender, you can puree the fruits and vegetables to make the process quicker. </a:t>
            </a:r>
          </a:p>
          <a:p>
            <a:pPr algn="just"/>
            <a:r>
              <a:rPr lang="en-GB" sz="1400">
                <a:solidFill>
                  <a:schemeClr val="bg1"/>
                </a:solidFill>
                <a:latin typeface="Bahnschrift" panose="020B0502040204020203" pitchFamily="34" charset="0"/>
              </a:rPr>
              <a:t>If you are using leaf like materials such as rose petals and spinach, add a little hot water as this will help to release the colour. (Adult supervision required).</a:t>
            </a:r>
          </a:p>
        </p:txBody>
      </p:sp>
      <p:grpSp>
        <p:nvGrpSpPr>
          <p:cNvPr id="100" name="Group 99"/>
          <p:cNvGrpSpPr/>
          <p:nvPr/>
        </p:nvGrpSpPr>
        <p:grpSpPr>
          <a:xfrm rot="5400000">
            <a:off x="-3099669" y="3336001"/>
            <a:ext cx="6837916" cy="165913"/>
            <a:chOff x="1428205" y="3134268"/>
            <a:chExt cx="6837916" cy="165913"/>
          </a:xfrm>
          <a:solidFill>
            <a:srgbClr val="34A280"/>
          </a:solidFill>
        </p:grpSpPr>
        <p:sp>
          <p:nvSpPr>
            <p:cNvPr id="101" name="Oval 100"/>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3"/>
          <a:stretch>
            <a:fillRect/>
          </a:stretch>
        </p:blipFill>
        <p:spPr>
          <a:xfrm rot="1514457">
            <a:off x="9178552" y="-573354"/>
            <a:ext cx="3260028" cy="3260028"/>
          </a:xfrm>
          <a:prstGeom prst="rect">
            <a:avLst/>
          </a:prstGeom>
        </p:spPr>
      </p:pic>
      <p:sp>
        <p:nvSpPr>
          <p:cNvPr id="7" name="Rectangle 6"/>
          <p:cNvSpPr/>
          <p:nvPr/>
        </p:nvSpPr>
        <p:spPr>
          <a:xfrm>
            <a:off x="3622259" y="4486151"/>
            <a:ext cx="5084751" cy="1911101"/>
          </a:xfrm>
          <a:prstGeom prst="rect">
            <a:avLst/>
          </a:prstGeom>
        </p:spPr>
        <p:txBody>
          <a:bodyPr wrap="square">
            <a:spAutoFit/>
          </a:bodyPr>
          <a:lstStyle/>
          <a:p>
            <a:pPr algn="just">
              <a:lnSpc>
                <a:spcPct val="107000"/>
              </a:lnSpc>
              <a:spcAft>
                <a:spcPts val="800"/>
              </a:spcAft>
            </a:pPr>
            <a:r>
              <a:rPr lang="en-GB" sz="1400" b="1">
                <a:solidFill>
                  <a:schemeClr val="bg1"/>
                </a:solidFill>
                <a:latin typeface="Bahnschrift" panose="020B0502040204020203" pitchFamily="34" charset="0"/>
                <a:ea typeface="Calibri" panose="020F0502020204030204" pitchFamily="34" charset="0"/>
                <a:cs typeface="Times New Roman" panose="02020603050405020304" pitchFamily="18" charset="0"/>
              </a:rPr>
              <a:t>Step 3</a:t>
            </a:r>
          </a:p>
          <a:p>
            <a:pPr algn="just">
              <a:lnSpc>
                <a:spcPct val="107000"/>
              </a:lnSpc>
              <a:spcAft>
                <a:spcPts val="800"/>
              </a:spcAft>
            </a:pPr>
            <a:r>
              <a:rPr lang="en-GB" sz="1400" b="1">
                <a:solidFill>
                  <a:schemeClr val="bg1"/>
                </a:solidFill>
                <a:latin typeface="Bahnschrift" panose="020B0502040204020203" pitchFamily="34" charset="0"/>
                <a:ea typeface="Calibri" panose="020F0502020204030204" pitchFamily="34" charset="0"/>
                <a:cs typeface="Times New Roman" panose="02020603050405020304" pitchFamily="18" charset="0"/>
              </a:rPr>
              <a:t>Get painting</a:t>
            </a:r>
          </a:p>
          <a:p>
            <a:pPr algn="just">
              <a:lnSpc>
                <a:spcPct val="107000"/>
              </a:lnSpc>
              <a:spcAft>
                <a:spcPts val="800"/>
              </a:spcAft>
            </a:pPr>
            <a:r>
              <a:rPr lang="en-GB" sz="1400">
                <a:solidFill>
                  <a:schemeClr val="bg1"/>
                </a:solidFill>
                <a:latin typeface="Bahnschrift" panose="020B0502040204020203" pitchFamily="34" charset="0"/>
                <a:ea typeface="Calibri" panose="020F0502020204030204" pitchFamily="34" charset="0"/>
                <a:cs typeface="Times New Roman" panose="02020603050405020304" pitchFamily="18" charset="0"/>
              </a:rPr>
              <a:t>You are now ready to start to paint! Why not create a colour chart listing all the materials you have used and record the colours you created? Use the template below to record your experiments. Remember - Adding more water will make a paler colour.</a:t>
            </a:r>
            <a:endParaRPr lang="en-GB" sz="140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7607">
            <a:off x="9003521" y="3817297"/>
            <a:ext cx="3346044" cy="3346044"/>
          </a:xfrm>
          <a:prstGeom prst="rect">
            <a:avLst/>
          </a:prstGeom>
        </p:spPr>
      </p:pic>
      <p:sp>
        <p:nvSpPr>
          <p:cNvPr id="21" name="TextBox 20"/>
          <p:cNvSpPr txBox="1"/>
          <p:nvPr/>
        </p:nvSpPr>
        <p:spPr>
          <a:xfrm>
            <a:off x="6101884" y="2327419"/>
            <a:ext cx="4383274" cy="1661993"/>
          </a:xfrm>
          <a:prstGeom prst="rect">
            <a:avLst/>
          </a:prstGeom>
          <a:noFill/>
        </p:spPr>
        <p:txBody>
          <a:bodyPr wrap="square" rtlCol="0">
            <a:spAutoFit/>
          </a:bodyPr>
          <a:lstStyle/>
          <a:p>
            <a:pPr algn="just"/>
            <a:r>
              <a:rPr lang="en-GB" sz="1400" b="1">
                <a:solidFill>
                  <a:schemeClr val="bg1"/>
                </a:solidFill>
                <a:latin typeface="Bahnschrift" panose="020B0502040204020203" pitchFamily="34" charset="0"/>
              </a:rPr>
              <a:t>Step 2</a:t>
            </a:r>
          </a:p>
          <a:p>
            <a:pPr algn="just"/>
            <a:r>
              <a:rPr lang="en-GB" sz="1400" b="1">
                <a:solidFill>
                  <a:schemeClr val="bg1"/>
                </a:solidFill>
                <a:latin typeface="Bahnschrift" panose="020B0502040204020203" pitchFamily="34" charset="0"/>
              </a:rPr>
              <a:t>Bind the materials</a:t>
            </a:r>
          </a:p>
          <a:p>
            <a:pPr algn="just"/>
            <a:r>
              <a:rPr lang="en-GB" sz="1400">
                <a:solidFill>
                  <a:schemeClr val="bg1"/>
                </a:solidFill>
                <a:latin typeface="Bahnschrift" panose="020B0502040204020203" pitchFamily="34" charset="0"/>
              </a:rPr>
              <a:t>Bind the pigments by adding a tiny bit of water. You could add egg white too but be mindful of anyone who may have egg allergies. If you want to thicken your paint add a tiny amount of flour.</a:t>
            </a:r>
          </a:p>
          <a:p>
            <a:pPr algn="just"/>
            <a:r>
              <a:rPr lang="en-GB">
                <a:solidFill>
                  <a:srgbClr val="000000"/>
                </a:solidFill>
                <a:latin typeface="Bahnschrift" panose="020B0502040204020203" pitchFamily="34" charset="0"/>
              </a:rPr>
              <a:t> </a:t>
            </a:r>
            <a:r>
              <a:rPr lang="en-GB">
                <a:solidFill>
                  <a:srgbClr val="000000"/>
                </a:solidFill>
                <a:latin typeface="Century Gothic" panose="020B0502020202020204" pitchFamily="34" charset="0"/>
              </a:rPr>
              <a:t> </a:t>
            </a:r>
            <a:endParaRPr lang="en-GB"/>
          </a:p>
        </p:txBody>
      </p:sp>
    </p:spTree>
    <p:extLst>
      <p:ext uri="{BB962C8B-B14F-4D97-AF65-F5344CB8AC3E}">
        <p14:creationId xmlns:p14="http://schemas.microsoft.com/office/powerpoint/2010/main" val="319935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9050" y="240410"/>
            <a:ext cx="12192000" cy="550859"/>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067050" y="961110"/>
            <a:ext cx="6057900" cy="563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p:cNvSpPr/>
          <p:nvPr/>
        </p:nvSpPr>
        <p:spPr>
          <a:xfrm>
            <a:off x="3775710" y="1563090"/>
            <a:ext cx="4640580" cy="44272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p:cNvSpPr/>
          <p:nvPr/>
        </p:nvSpPr>
        <p:spPr>
          <a:xfrm>
            <a:off x="5688330" y="3353790"/>
            <a:ext cx="784860" cy="7696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 name="Straight Connector 12"/>
          <p:cNvCxnSpPr/>
          <p:nvPr/>
        </p:nvCxnSpPr>
        <p:spPr>
          <a:xfrm flipV="1">
            <a:off x="6092190" y="937615"/>
            <a:ext cx="60960" cy="2415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38850" y="4130395"/>
            <a:ext cx="38100" cy="2491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905250" y="1860270"/>
            <a:ext cx="1912620" cy="1607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358890" y="1883130"/>
            <a:ext cx="194310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37610" y="3948150"/>
            <a:ext cx="1996440" cy="1607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12230" y="3971010"/>
            <a:ext cx="2125980" cy="145542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9348" y="357711"/>
            <a:ext cx="7866942" cy="355803"/>
          </a:xfrm>
          <a:prstGeom prst="rect">
            <a:avLst/>
          </a:prstGeom>
        </p:spPr>
        <p:txBody>
          <a:bodyPr wrap="square">
            <a:spAutoFit/>
          </a:bodyPr>
          <a:lstStyle/>
          <a:p>
            <a:pPr>
              <a:lnSpc>
                <a:spcPct val="107000"/>
              </a:lnSpc>
              <a:spcAft>
                <a:spcPts val="800"/>
              </a:spcAft>
            </a:pPr>
            <a:r>
              <a:rPr lang="en-GB" sz="1600">
                <a:solidFill>
                  <a:schemeClr val="bg1"/>
                </a:solidFill>
                <a:latin typeface="Bahnschrift" panose="020B0502040204020203" pitchFamily="34" charset="0"/>
                <a:ea typeface="Calibri" panose="020F0502020204030204" pitchFamily="34" charset="0"/>
                <a:cs typeface="Times New Roman" panose="02020603050405020304" pitchFamily="18" charset="0"/>
              </a:rPr>
              <a:t>Use the template below to see how many different colours you can create</a:t>
            </a:r>
            <a:endParaRPr lang="en-GB" sz="120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grpSp>
        <p:nvGrpSpPr>
          <p:cNvPr id="41" name="Group 40"/>
          <p:cNvGrpSpPr/>
          <p:nvPr/>
        </p:nvGrpSpPr>
        <p:grpSpPr>
          <a:xfrm rot="5400000">
            <a:off x="-3066868" y="3356085"/>
            <a:ext cx="6837916" cy="165913"/>
            <a:chOff x="1428205" y="3134268"/>
            <a:chExt cx="6837916" cy="165913"/>
          </a:xfrm>
          <a:solidFill>
            <a:srgbClr val="FEB413"/>
          </a:solidFill>
        </p:grpSpPr>
        <p:sp>
          <p:nvSpPr>
            <p:cNvPr id="42" name="Oval 41"/>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5944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5728">
            <a:off x="8810644" y="1579643"/>
            <a:ext cx="3601231" cy="2695113"/>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0139">
            <a:off x="5352963" y="586161"/>
            <a:ext cx="3402523" cy="4547198"/>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0597">
            <a:off x="3486546" y="4804493"/>
            <a:ext cx="1732714" cy="2045630"/>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39416">
            <a:off x="204168" y="965925"/>
            <a:ext cx="2055161" cy="2137160"/>
          </a:xfrm>
          <a:prstGeom prst="rect">
            <a:avLst/>
          </a:prstGeom>
        </p:spPr>
      </p:pic>
      <p:sp>
        <p:nvSpPr>
          <p:cNvPr id="30" name="Rectangle 29"/>
          <p:cNvSpPr/>
          <p:nvPr/>
        </p:nvSpPr>
        <p:spPr>
          <a:xfrm>
            <a:off x="-19050" y="240410"/>
            <a:ext cx="12192000" cy="550859"/>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83394" y="3464835"/>
            <a:ext cx="3463411" cy="1889417"/>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123327" y="1218925"/>
            <a:ext cx="3463411" cy="2137160"/>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345014" y="5011460"/>
            <a:ext cx="6846986" cy="1688997"/>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170232" y="1419393"/>
            <a:ext cx="3221455" cy="1705916"/>
          </a:xfrm>
          <a:prstGeom prst="rect">
            <a:avLst/>
          </a:prstGeom>
        </p:spPr>
        <p:txBody>
          <a:bodyPr wrap="square">
            <a:spAutoFit/>
          </a:bodyPr>
          <a:lstStyle/>
          <a:p>
            <a:pPr algn="just">
              <a:lnSpc>
                <a:spcPct val="107000"/>
              </a:lnSpc>
              <a:spcAft>
                <a:spcPts val="800"/>
              </a:spcAft>
            </a:pPr>
            <a:r>
              <a:rPr lang="en-GB" sz="1400">
                <a:solidFill>
                  <a:schemeClr val="bg1"/>
                </a:solidFill>
                <a:latin typeface="Bahnschrift" panose="020B0502040204020203" pitchFamily="34" charset="0"/>
                <a:ea typeface="Calibri" panose="020F0502020204030204" pitchFamily="34" charset="0"/>
                <a:cs typeface="Times New Roman" panose="02020603050405020304" pitchFamily="18" charset="0"/>
              </a:rPr>
              <a:t>Anglo Saxon jewellery was made from gold, bronze and silver. Whitby jet and amber from the Baltic region were popular stones. Necklaces and bracelets were made from glass beads too. They were objects to show status and wealth. </a:t>
            </a:r>
          </a:p>
        </p:txBody>
      </p:sp>
      <p:grpSp>
        <p:nvGrpSpPr>
          <p:cNvPr id="100" name="Group 99"/>
          <p:cNvGrpSpPr/>
          <p:nvPr/>
        </p:nvGrpSpPr>
        <p:grpSpPr>
          <a:xfrm rot="5400000">
            <a:off x="-3099669" y="3336001"/>
            <a:ext cx="6837916" cy="165913"/>
            <a:chOff x="1428205" y="3134268"/>
            <a:chExt cx="6837916" cy="165913"/>
          </a:xfrm>
          <a:solidFill>
            <a:srgbClr val="34A280"/>
          </a:solidFill>
        </p:grpSpPr>
        <p:sp>
          <p:nvSpPr>
            <p:cNvPr id="101" name="Oval 100"/>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p:cNvSpPr/>
          <p:nvPr/>
        </p:nvSpPr>
        <p:spPr>
          <a:xfrm>
            <a:off x="713035" y="337531"/>
            <a:ext cx="2467342" cy="362215"/>
          </a:xfrm>
          <a:prstGeom prst="rect">
            <a:avLst/>
          </a:prstGeom>
        </p:spPr>
        <p:txBody>
          <a:bodyPr wrap="none">
            <a:spAutoFit/>
          </a:bodyPr>
          <a:lstStyle/>
          <a:p>
            <a:pPr>
              <a:lnSpc>
                <a:spcPct val="107000"/>
              </a:lnSpc>
              <a:spcAft>
                <a:spcPts val="800"/>
              </a:spcAft>
            </a:pPr>
            <a:r>
              <a:rPr lang="en-GB" b="1">
                <a:solidFill>
                  <a:schemeClr val="bg1"/>
                </a:solidFill>
                <a:latin typeface="Bahnschrift" panose="020B0502040204020203" pitchFamily="34" charset="0"/>
                <a:ea typeface="Calibri" panose="020F0502020204030204" pitchFamily="34" charset="0"/>
                <a:cs typeface="Times New Roman" panose="02020603050405020304" pitchFamily="18" charset="0"/>
              </a:rPr>
              <a:t>Anglo Saxon Treasure</a:t>
            </a:r>
            <a:endParaRPr lang="en-GB">
              <a:solidFill>
                <a:schemeClr val="bg1"/>
              </a:solidFill>
              <a:latin typeface="Bahnschrift" panose="020B0502040204020203" pitchFamily="34" charset="0"/>
              <a:ea typeface="Calibri" panose="020F0502020204030204" pitchFamily="34" charset="0"/>
              <a:cs typeface="Times New Roman" panose="02020603050405020304" pitchFamily="18" charset="0"/>
            </a:endParaRPr>
          </a:p>
        </p:txBody>
      </p:sp>
      <p:sp>
        <p:nvSpPr>
          <p:cNvPr id="33" name="Rectangle 32"/>
          <p:cNvSpPr/>
          <p:nvPr/>
        </p:nvSpPr>
        <p:spPr>
          <a:xfrm>
            <a:off x="730300" y="3644167"/>
            <a:ext cx="3316705" cy="1705916"/>
          </a:xfrm>
          <a:prstGeom prst="rect">
            <a:avLst/>
          </a:prstGeom>
        </p:spPr>
        <p:txBody>
          <a:bodyPr wrap="square">
            <a:spAutoFit/>
          </a:bodyPr>
          <a:lstStyle/>
          <a:p>
            <a:pPr algn="just">
              <a:lnSpc>
                <a:spcPct val="107000"/>
              </a:lnSpc>
              <a:spcAft>
                <a:spcPts val="800"/>
              </a:spcAft>
            </a:pPr>
            <a:r>
              <a:rPr lang="en-GB" sz="1400">
                <a:solidFill>
                  <a:schemeClr val="bg1"/>
                </a:solidFill>
                <a:latin typeface="Bahnschrift" panose="020B0502040204020203" pitchFamily="34" charset="0"/>
                <a:ea typeface="Calibri" panose="020F0502020204030204" pitchFamily="34" charset="0"/>
                <a:cs typeface="Times New Roman" panose="02020603050405020304" pitchFamily="18" charset="0"/>
              </a:rPr>
              <a:t>A famous Anglo Saxon burial ground called ‘Sutton </a:t>
            </a:r>
            <a:r>
              <a:rPr lang="en-GB" sz="1400" err="1">
                <a:solidFill>
                  <a:schemeClr val="bg1"/>
                </a:solidFill>
                <a:latin typeface="Bahnschrift" panose="020B0502040204020203" pitchFamily="34" charset="0"/>
                <a:ea typeface="Calibri" panose="020F0502020204030204" pitchFamily="34" charset="0"/>
                <a:cs typeface="Times New Roman" panose="02020603050405020304" pitchFamily="18" charset="0"/>
              </a:rPr>
              <a:t>Hoo</a:t>
            </a:r>
            <a:r>
              <a:rPr lang="en-GB" sz="1400">
                <a:solidFill>
                  <a:schemeClr val="bg1"/>
                </a:solidFill>
                <a:latin typeface="Bahnschrift" panose="020B0502040204020203" pitchFamily="34" charset="0"/>
                <a:ea typeface="Calibri" panose="020F0502020204030204" pitchFamily="34" charset="0"/>
                <a:cs typeface="Times New Roman" panose="02020603050405020304" pitchFamily="18" charset="0"/>
              </a:rPr>
              <a:t>’ held many Anglo-Saxon treasures from across the known world. There were silver bowls from Byzantium, Garnets from Sri Lanka and gold coins from Northern Italy.</a:t>
            </a:r>
          </a:p>
        </p:txBody>
      </p:sp>
      <p:sp>
        <p:nvSpPr>
          <p:cNvPr id="39" name="Rectangle 38"/>
          <p:cNvSpPr/>
          <p:nvPr/>
        </p:nvSpPr>
        <p:spPr>
          <a:xfrm>
            <a:off x="5570161" y="5133631"/>
            <a:ext cx="6242905" cy="1384995"/>
          </a:xfrm>
          <a:prstGeom prst="rect">
            <a:avLst/>
          </a:prstGeom>
        </p:spPr>
        <p:txBody>
          <a:bodyPr wrap="square">
            <a:spAutoFit/>
          </a:bodyPr>
          <a:lstStyle/>
          <a:p>
            <a:pPr algn="just"/>
            <a:r>
              <a:rPr lang="en-GB" sz="1400">
                <a:solidFill>
                  <a:schemeClr val="bg1"/>
                </a:solidFill>
                <a:latin typeface="Bahnschrift" panose="020B0502040204020203" pitchFamily="34" charset="0"/>
              </a:rPr>
              <a:t>Create a piece of Anglo-Saxon jewellery for your character using </a:t>
            </a:r>
            <a:r>
              <a:rPr lang="en-GB" sz="1400" err="1">
                <a:solidFill>
                  <a:schemeClr val="bg1"/>
                </a:solidFill>
                <a:latin typeface="Bahnschrift" panose="020B0502040204020203" pitchFamily="34" charset="0"/>
              </a:rPr>
              <a:t>papier</a:t>
            </a:r>
            <a:r>
              <a:rPr lang="en-GB" sz="1400">
                <a:solidFill>
                  <a:schemeClr val="bg1"/>
                </a:solidFill>
                <a:latin typeface="Bahnschrift" panose="020B0502040204020203" pitchFamily="34" charset="0"/>
              </a:rPr>
              <a:t> Mache, cardboard, or foil to create a pendant.</a:t>
            </a:r>
          </a:p>
          <a:p>
            <a:pPr algn="just"/>
            <a:endParaRPr lang="en-GB" sz="1400">
              <a:solidFill>
                <a:schemeClr val="bg1"/>
              </a:solidFill>
              <a:latin typeface="Bahnschrift" panose="020B0502040204020203" pitchFamily="34" charset="0"/>
            </a:endParaRPr>
          </a:p>
          <a:p>
            <a:pPr algn="just"/>
            <a:r>
              <a:rPr lang="en-GB" sz="1400">
                <a:solidFill>
                  <a:schemeClr val="bg1"/>
                </a:solidFill>
                <a:latin typeface="Bahnschrift" panose="020B0502040204020203" pitchFamily="34" charset="0"/>
              </a:rPr>
              <a:t>A quick and easy way to do this is to cut out your shape using cardboard. Wrap the cardboard in foil and add details using colourful permanent marker pen or acrylic paint.</a:t>
            </a:r>
          </a:p>
        </p:txBody>
      </p:sp>
    </p:spTree>
    <p:extLst>
      <p:ext uri="{BB962C8B-B14F-4D97-AF65-F5344CB8AC3E}">
        <p14:creationId xmlns:p14="http://schemas.microsoft.com/office/powerpoint/2010/main" val="9162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E1E4EC-0AB0-A42C-B8AA-B74C86797129}"/>
              </a:ext>
            </a:extLst>
          </p:cNvPr>
          <p:cNvSpPr/>
          <p:nvPr/>
        </p:nvSpPr>
        <p:spPr>
          <a:xfrm>
            <a:off x="0" y="192171"/>
            <a:ext cx="12192000" cy="1244020"/>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FF671E7-A8C2-75F7-5042-FCA56EE28B13}"/>
              </a:ext>
            </a:extLst>
          </p:cNvPr>
          <p:cNvSpPr txBox="1"/>
          <p:nvPr/>
        </p:nvSpPr>
        <p:spPr>
          <a:xfrm>
            <a:off x="732233" y="2413333"/>
            <a:ext cx="575169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GB">
              <a:solidFill>
                <a:srgbClr val="000000"/>
              </a:solidFill>
              <a:latin typeface="Bahnschrift"/>
              <a:ea typeface="Calibri"/>
              <a:cs typeface="Calibri"/>
            </a:endParaRPr>
          </a:p>
          <a:p>
            <a:pPr algn="just"/>
            <a:r>
              <a:rPr lang="en-GB">
                <a:solidFill>
                  <a:srgbClr val="000000"/>
                </a:solidFill>
                <a:latin typeface="Bahnschrift"/>
                <a:ea typeface="Calibri"/>
                <a:cs typeface="Calibri"/>
              </a:rPr>
              <a:t>The Lindisfarne Gospels also contain </a:t>
            </a:r>
            <a:r>
              <a:rPr lang="en-GB">
                <a:ea typeface="+mn-lt"/>
                <a:cs typeface="+mn-lt"/>
              </a:rPr>
              <a:t>'Evangelist Pages' </a:t>
            </a:r>
            <a:r>
              <a:rPr lang="en-GB">
                <a:latin typeface="Calibri"/>
                <a:ea typeface="+mn-lt"/>
                <a:cs typeface="+mn-lt"/>
              </a:rPr>
              <a:t>These are </a:t>
            </a:r>
            <a:r>
              <a:rPr lang="en-GB">
                <a:latin typeface="Bahnschrift"/>
                <a:ea typeface="+mn-lt"/>
                <a:cs typeface="+mn-lt"/>
              </a:rPr>
              <a:t>portraits</a:t>
            </a:r>
            <a:r>
              <a:rPr lang="en-GB">
                <a:solidFill>
                  <a:srgbClr val="000000"/>
                </a:solidFill>
                <a:latin typeface="Bahnschrift"/>
                <a:ea typeface="Calibri"/>
                <a:cs typeface="Calibri"/>
              </a:rPr>
              <a:t> of the 4 evangelists: </a:t>
            </a:r>
          </a:p>
          <a:p>
            <a:pPr algn="just"/>
            <a:endParaRPr lang="en-GB" b="1">
              <a:solidFill>
                <a:srgbClr val="000000"/>
              </a:solidFill>
              <a:latin typeface="Bahnschrift"/>
              <a:ea typeface="Calibri"/>
              <a:cs typeface="Calibri"/>
            </a:endParaRPr>
          </a:p>
          <a:p>
            <a:pPr algn="just"/>
            <a:r>
              <a:rPr lang="en-GB" b="1">
                <a:solidFill>
                  <a:srgbClr val="000000"/>
                </a:solidFill>
                <a:latin typeface="Bahnschrift"/>
                <a:ea typeface="Calibri"/>
                <a:cs typeface="Calibri"/>
              </a:rPr>
              <a:t>Matthew, Mark, Luke and John</a:t>
            </a:r>
            <a:endParaRPr lang="en-GB" sz="2400" b="1"/>
          </a:p>
          <a:p>
            <a:pPr algn="just"/>
            <a:endParaRPr lang="en-GB">
              <a:solidFill>
                <a:srgbClr val="000000"/>
              </a:solidFill>
              <a:latin typeface="Bahnschrift"/>
              <a:ea typeface="Calibri"/>
              <a:cs typeface="Calibri"/>
            </a:endParaRPr>
          </a:p>
          <a:p>
            <a:pPr algn="just"/>
            <a:endParaRPr lang="en-GB">
              <a:solidFill>
                <a:srgbClr val="000000"/>
              </a:solidFill>
              <a:latin typeface="Bahnschrift"/>
              <a:ea typeface="Calibri"/>
              <a:cs typeface="Calibri"/>
            </a:endParaRPr>
          </a:p>
          <a:p>
            <a:pPr algn="just"/>
            <a:r>
              <a:rPr lang="en-GB" b="1">
                <a:solidFill>
                  <a:srgbClr val="000000"/>
                </a:solidFill>
                <a:latin typeface="Bahnschrift"/>
                <a:ea typeface="Calibri"/>
                <a:cs typeface="Calibri"/>
              </a:rPr>
              <a:t>Can you work out which Evangelist this is? How do you know?</a:t>
            </a:r>
            <a:endParaRPr lang="en-GB" b="1">
              <a:latin typeface="Bahnschrift"/>
            </a:endParaRPr>
          </a:p>
        </p:txBody>
      </p:sp>
      <p:pic>
        <p:nvPicPr>
          <p:cNvPr id="5" name="Picture 5" descr="Diagram&#10;&#10;Description automatically generated">
            <a:extLst>
              <a:ext uri="{FF2B5EF4-FFF2-40B4-BE49-F238E27FC236}">
                <a16:creationId xmlns:a16="http://schemas.microsoft.com/office/drawing/2014/main" id="{BC726F1C-1206-DBAB-447B-BF392AEDC40B}"/>
              </a:ext>
            </a:extLst>
          </p:cNvPr>
          <p:cNvPicPr>
            <a:picLocks noChangeAspect="1"/>
          </p:cNvPicPr>
          <p:nvPr/>
        </p:nvPicPr>
        <p:blipFill>
          <a:blip r:embed="rId2"/>
          <a:stretch>
            <a:fillRect/>
          </a:stretch>
        </p:blipFill>
        <p:spPr>
          <a:xfrm>
            <a:off x="7105650" y="290763"/>
            <a:ext cx="4826793" cy="6371723"/>
          </a:xfrm>
          <a:prstGeom prst="rect">
            <a:avLst/>
          </a:prstGeom>
        </p:spPr>
      </p:pic>
      <p:grpSp>
        <p:nvGrpSpPr>
          <p:cNvPr id="29" name="Group 28">
            <a:extLst>
              <a:ext uri="{FF2B5EF4-FFF2-40B4-BE49-F238E27FC236}">
                <a16:creationId xmlns:a16="http://schemas.microsoft.com/office/drawing/2014/main" id="{F35EF8CE-84B9-6590-E517-E14047DBAEC0}"/>
              </a:ext>
            </a:extLst>
          </p:cNvPr>
          <p:cNvGrpSpPr/>
          <p:nvPr/>
        </p:nvGrpSpPr>
        <p:grpSpPr>
          <a:xfrm rot="5400000">
            <a:off x="-3206000" y="3336003"/>
            <a:ext cx="6837916" cy="165913"/>
            <a:chOff x="1428205" y="3134268"/>
            <a:chExt cx="6837916" cy="165913"/>
          </a:xfrm>
          <a:solidFill>
            <a:srgbClr val="34A280"/>
          </a:solidFill>
        </p:grpSpPr>
        <p:sp>
          <p:nvSpPr>
            <p:cNvPr id="11" name="Oval 10">
              <a:extLst>
                <a:ext uri="{FF2B5EF4-FFF2-40B4-BE49-F238E27FC236}">
                  <a16:creationId xmlns:a16="http://schemas.microsoft.com/office/drawing/2014/main" id="{D8432459-D477-FE91-CA20-06E9A26F5FCD}"/>
                </a:ext>
              </a:extLst>
            </p:cNvPr>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89119F6-ED37-3310-69FD-25E7054BC590}"/>
                </a:ext>
              </a:extLst>
            </p:cNvPr>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E761D40-A6FC-C78F-D60A-EC4FD6A98FA9}"/>
                </a:ext>
              </a:extLst>
            </p:cNvPr>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A36143D-2B70-57FE-C1C8-E991EBE311D2}"/>
                </a:ext>
              </a:extLst>
            </p:cNvPr>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1E0345D-B0D9-B290-9BC6-BDB2DF92BD43}"/>
                </a:ext>
              </a:extLst>
            </p:cNvPr>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D0161A1-8C8C-1104-906B-35590D06B318}"/>
                </a:ext>
              </a:extLst>
            </p:cNvPr>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A476807-61CA-C8FF-54CB-CB64BBFA245A}"/>
                </a:ext>
              </a:extLst>
            </p:cNvPr>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F1DA9D3-40C3-D071-8575-FC9B4D92FCD6}"/>
                </a:ext>
              </a:extLst>
            </p:cNvPr>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6DBAB87-2D3A-EA66-EDD7-28597E03C477}"/>
                </a:ext>
              </a:extLst>
            </p:cNvPr>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F872CB2-3017-0666-C569-4081B8F864BB}"/>
                </a:ext>
              </a:extLst>
            </p:cNvPr>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7D9C213-74F4-92AC-8FB8-AE96EA580B1F}"/>
                </a:ext>
              </a:extLst>
            </p:cNvPr>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EA7C872-F9BF-175E-4CF2-6C264E0FD3CF}"/>
                </a:ext>
              </a:extLst>
            </p:cNvPr>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F905A01-783E-10D3-9FEA-6A23531C390E}"/>
                </a:ext>
              </a:extLst>
            </p:cNvPr>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1998D5F-477E-62DD-A550-6F4CCDAC1232}"/>
                </a:ext>
              </a:extLst>
            </p:cNvPr>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DA87657-C737-F33C-DB26-AD39130210B2}"/>
                </a:ext>
              </a:extLst>
            </p:cNvPr>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8AFBD3C-C3CE-0784-A702-FEE227341004}"/>
                </a:ext>
              </a:extLst>
            </p:cNvPr>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008E27E-51D2-1E8F-EED1-797B6C31CEAE}"/>
                </a:ext>
              </a:extLst>
            </p:cNvPr>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D116E1B-2C23-3BF2-B77A-20DE854E4A7D}"/>
                </a:ext>
              </a:extLst>
            </p:cNvPr>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4DF4DC89-B749-D464-4BBB-E57C059C13C4}"/>
              </a:ext>
            </a:extLst>
          </p:cNvPr>
          <p:cNvSpPr txBox="1"/>
          <p:nvPr/>
        </p:nvSpPr>
        <p:spPr>
          <a:xfrm>
            <a:off x="732233" y="523875"/>
            <a:ext cx="56078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solidFill>
                  <a:schemeClr val="bg1"/>
                </a:solidFill>
                <a:latin typeface="Bahnschrift"/>
              </a:rPr>
              <a:t>The 'Evangelist Pages'</a:t>
            </a:r>
            <a:r>
              <a:rPr lang="en-GB">
                <a:latin typeface="Bahnschrift"/>
              </a:rPr>
              <a:t> </a:t>
            </a:r>
            <a:endParaRPr lang="en-GB"/>
          </a:p>
        </p:txBody>
      </p:sp>
    </p:spTree>
    <p:extLst>
      <p:ext uri="{BB962C8B-B14F-4D97-AF65-F5344CB8AC3E}">
        <p14:creationId xmlns:p14="http://schemas.microsoft.com/office/powerpoint/2010/main" val="423581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6191511">
            <a:off x="3629149" y="3955415"/>
            <a:ext cx="2932850" cy="2932850"/>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782270" y="4134041"/>
            <a:ext cx="2630025" cy="2630025"/>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93864" y="2007157"/>
            <a:ext cx="3039491" cy="2976544"/>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219885" y="3930477"/>
            <a:ext cx="2682658" cy="2797624"/>
          </a:xfrm>
          <a:prstGeom prst="ellipse">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191511">
            <a:off x="9083423" y="3851739"/>
            <a:ext cx="2936780" cy="2936780"/>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6191511">
            <a:off x="162755" y="1832957"/>
            <a:ext cx="3234726" cy="3324202"/>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0" y="137624"/>
            <a:ext cx="12192000" cy="1700589"/>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76766" y="313520"/>
            <a:ext cx="10091773" cy="1200329"/>
          </a:xfrm>
          <a:prstGeom prst="rect">
            <a:avLst/>
          </a:prstGeom>
        </p:spPr>
        <p:txBody>
          <a:bodyPr wrap="square" lIns="91440" tIns="45720" rIns="91440" bIns="45720" anchor="t">
            <a:spAutoFit/>
          </a:bodyPr>
          <a:lstStyle/>
          <a:p>
            <a:r>
              <a:rPr lang="en-GB" sz="3600">
                <a:solidFill>
                  <a:schemeClr val="bg1"/>
                </a:solidFill>
                <a:latin typeface="Bahnschrift"/>
                <a:ea typeface="Calibri"/>
                <a:cs typeface="Calibri"/>
              </a:rPr>
              <a:t>What does this page tell you about Matthew?</a:t>
            </a:r>
          </a:p>
          <a:p>
            <a:pPr fontAlgn="base"/>
            <a:endParaRPr lang="en-GB" b="0" i="0">
              <a:solidFill>
                <a:schemeClr val="bg1"/>
              </a:solidFill>
              <a:effectLst/>
              <a:latin typeface="Bahnschrift" panose="020B0502040204020203" pitchFamily="34" charset="0"/>
            </a:endParaRPr>
          </a:p>
          <a:p>
            <a:pPr fontAlgn="base"/>
            <a:r>
              <a:rPr lang="en-GB">
                <a:solidFill>
                  <a:schemeClr val="bg1"/>
                </a:solidFill>
                <a:latin typeface="Bahnschrift"/>
              </a:rPr>
              <a:t>Look for words and symbols that give you clues about Matthew and his life</a:t>
            </a:r>
            <a:endParaRPr lang="en-GB" b="0" i="0">
              <a:solidFill>
                <a:schemeClr val="bg1"/>
              </a:solidFill>
              <a:effectLst/>
              <a:latin typeface="Bahnschrift"/>
            </a:endParaRPr>
          </a:p>
        </p:txBody>
      </p:sp>
      <p:sp>
        <p:nvSpPr>
          <p:cNvPr id="2" name="Rectangle 1"/>
          <p:cNvSpPr/>
          <p:nvPr/>
        </p:nvSpPr>
        <p:spPr>
          <a:xfrm>
            <a:off x="912754" y="2689597"/>
            <a:ext cx="1801709" cy="1477328"/>
          </a:xfrm>
          <a:prstGeom prst="rect">
            <a:avLst/>
          </a:prstGeom>
        </p:spPr>
        <p:txBody>
          <a:bodyPr wrap="square">
            <a:spAutoFit/>
          </a:bodyPr>
          <a:lstStyle/>
          <a:p>
            <a:pPr algn="ctr"/>
            <a:r>
              <a:rPr lang="en-GB">
                <a:solidFill>
                  <a:schemeClr val="bg1"/>
                </a:solidFill>
                <a:latin typeface="Bahnschrift"/>
                <a:ea typeface="Calibri"/>
                <a:cs typeface="Calibri"/>
              </a:rPr>
              <a:t>He was a writer </a:t>
            </a:r>
          </a:p>
          <a:p>
            <a:pPr algn="ctr"/>
            <a:endParaRPr lang="en-GB">
              <a:solidFill>
                <a:schemeClr val="bg1"/>
              </a:solidFill>
              <a:latin typeface="Bahnschrift"/>
              <a:ea typeface="Calibri"/>
              <a:cs typeface="Calibri"/>
            </a:endParaRPr>
          </a:p>
          <a:p>
            <a:pPr algn="ctr"/>
            <a:r>
              <a:rPr lang="en-GB">
                <a:solidFill>
                  <a:schemeClr val="bg1"/>
                </a:solidFill>
                <a:latin typeface="Bahnschrift"/>
                <a:ea typeface="Calibri"/>
                <a:cs typeface="Calibri"/>
              </a:rPr>
              <a:t>He has a book and pen</a:t>
            </a:r>
          </a:p>
        </p:txBody>
      </p:sp>
      <p:sp>
        <p:nvSpPr>
          <p:cNvPr id="3" name="Rectangle 2"/>
          <p:cNvSpPr/>
          <p:nvPr/>
        </p:nvSpPr>
        <p:spPr>
          <a:xfrm>
            <a:off x="4092820" y="4726305"/>
            <a:ext cx="2016593" cy="1477328"/>
          </a:xfrm>
          <a:prstGeom prst="rect">
            <a:avLst/>
          </a:prstGeom>
        </p:spPr>
        <p:txBody>
          <a:bodyPr wrap="square">
            <a:spAutoFit/>
          </a:bodyPr>
          <a:lstStyle/>
          <a:p>
            <a:pPr algn="ctr"/>
            <a:r>
              <a:rPr lang="en-GB">
                <a:solidFill>
                  <a:schemeClr val="bg1"/>
                </a:solidFill>
                <a:latin typeface="Bahnschrift"/>
                <a:ea typeface="Calibri"/>
                <a:cs typeface="Calibri"/>
              </a:rPr>
              <a:t>He was a Saint </a:t>
            </a:r>
          </a:p>
          <a:p>
            <a:pPr algn="ctr"/>
            <a:endParaRPr lang="en-GB">
              <a:solidFill>
                <a:schemeClr val="bg1"/>
              </a:solidFill>
              <a:latin typeface="Bahnschrift"/>
              <a:ea typeface="Calibri"/>
              <a:cs typeface="Calibri"/>
            </a:endParaRPr>
          </a:p>
          <a:p>
            <a:pPr algn="ctr"/>
            <a:r>
              <a:rPr lang="en-GB">
                <a:solidFill>
                  <a:schemeClr val="bg1"/>
                </a:solidFill>
                <a:latin typeface="Bahnschrift"/>
                <a:ea typeface="Calibri"/>
                <a:cs typeface="Calibri"/>
              </a:rPr>
              <a:t>He has an angel behind him and a halo</a:t>
            </a:r>
          </a:p>
        </p:txBody>
      </p:sp>
      <p:sp>
        <p:nvSpPr>
          <p:cNvPr id="19" name="Rectangle 18"/>
          <p:cNvSpPr/>
          <p:nvPr/>
        </p:nvSpPr>
        <p:spPr>
          <a:xfrm>
            <a:off x="9549097" y="4729035"/>
            <a:ext cx="2020411" cy="1200329"/>
          </a:xfrm>
          <a:prstGeom prst="rect">
            <a:avLst/>
          </a:prstGeom>
        </p:spPr>
        <p:txBody>
          <a:bodyPr wrap="square">
            <a:spAutoFit/>
          </a:bodyPr>
          <a:lstStyle/>
          <a:p>
            <a:pPr algn="ctr"/>
            <a:r>
              <a:rPr lang="en-GB">
                <a:solidFill>
                  <a:schemeClr val="bg1"/>
                </a:solidFill>
                <a:latin typeface="Bahnschrift"/>
                <a:ea typeface="Calibri"/>
                <a:cs typeface="Calibri"/>
              </a:rPr>
              <a:t>From looking at his appearance we can tell he is an older man</a:t>
            </a:r>
          </a:p>
        </p:txBody>
      </p:sp>
      <p:sp>
        <p:nvSpPr>
          <p:cNvPr id="13" name="Oval 12">
            <a:extLst>
              <a:ext uri="{FF2B5EF4-FFF2-40B4-BE49-F238E27FC236}">
                <a16:creationId xmlns:a16="http://schemas.microsoft.com/office/drawing/2014/main" id="{D0AA34AA-D663-7991-8E6C-9F8506FB2200}"/>
              </a:ext>
            </a:extLst>
          </p:cNvPr>
          <p:cNvSpPr/>
          <p:nvPr/>
        </p:nvSpPr>
        <p:spPr>
          <a:xfrm>
            <a:off x="3967791" y="1580797"/>
            <a:ext cx="2259349" cy="2169188"/>
          </a:xfrm>
          <a:prstGeom prst="ellipse">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His name was Mattheus - Matthew in Latin</a:t>
            </a:r>
            <a:endParaRPr lang="en-GB"/>
          </a:p>
        </p:txBody>
      </p:sp>
      <p:sp>
        <p:nvSpPr>
          <p:cNvPr id="14" name="Oval 13">
            <a:extLst>
              <a:ext uri="{FF2B5EF4-FFF2-40B4-BE49-F238E27FC236}">
                <a16:creationId xmlns:a16="http://schemas.microsoft.com/office/drawing/2014/main" id="{9AF7690E-91AD-CD34-0162-19A98BE0CB3E}"/>
              </a:ext>
            </a:extLst>
          </p:cNvPr>
          <p:cNvSpPr/>
          <p:nvPr/>
        </p:nvSpPr>
        <p:spPr>
          <a:xfrm rot="6191511">
            <a:off x="3866169" y="1523008"/>
            <a:ext cx="2472064" cy="2354135"/>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572952" y="1736376"/>
            <a:ext cx="2867269" cy="2903555"/>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6191511">
            <a:off x="6390374" y="1628126"/>
            <a:ext cx="3234063" cy="3161492"/>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01720" y="2449490"/>
            <a:ext cx="2153892" cy="1477328"/>
          </a:xfrm>
          <a:prstGeom prst="rect">
            <a:avLst/>
          </a:prstGeom>
        </p:spPr>
        <p:txBody>
          <a:bodyPr wrap="square">
            <a:spAutoFit/>
          </a:bodyPr>
          <a:lstStyle/>
          <a:p>
            <a:pPr algn="ctr"/>
            <a:r>
              <a:rPr lang="en-GB">
                <a:solidFill>
                  <a:schemeClr val="bg1"/>
                </a:solidFill>
                <a:latin typeface="Bahnschrift"/>
                <a:ea typeface="Calibri"/>
                <a:cs typeface="Calibri"/>
              </a:rPr>
              <a:t>He is dressed in the style of a Greek/Roman wear a Toga and sandals</a:t>
            </a:r>
          </a:p>
        </p:txBody>
      </p:sp>
    </p:spTree>
    <p:extLst>
      <p:ext uri="{BB962C8B-B14F-4D97-AF65-F5344CB8AC3E}">
        <p14:creationId xmlns:p14="http://schemas.microsoft.com/office/powerpoint/2010/main" val="164582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66909" t="31374" r="12756" b="39509"/>
          <a:stretch/>
        </p:blipFill>
        <p:spPr>
          <a:xfrm rot="20430744">
            <a:off x="6603785" y="1318289"/>
            <a:ext cx="854097" cy="132080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0795" t="6422" r="9849" b="7756"/>
          <a:stretch/>
        </p:blipFill>
        <p:spPr>
          <a:xfrm>
            <a:off x="297967" y="1308414"/>
            <a:ext cx="1126837" cy="1976582"/>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7212" t="5613" r="14013" b="4091"/>
          <a:stretch/>
        </p:blipFill>
        <p:spPr>
          <a:xfrm>
            <a:off x="3578402" y="1404183"/>
            <a:ext cx="1874983" cy="183803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955" r="13190"/>
          <a:stretch/>
        </p:blipFill>
        <p:spPr>
          <a:xfrm>
            <a:off x="7495634" y="896153"/>
            <a:ext cx="2309092" cy="2472119"/>
          </a:xfrm>
          <a:prstGeom prst="rect">
            <a:avLst/>
          </a:prstGeom>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8172" t="61561" r="4224" b="14412"/>
          <a:stretch/>
        </p:blipFill>
        <p:spPr>
          <a:xfrm rot="1813762">
            <a:off x="10206483" y="1352548"/>
            <a:ext cx="1893328" cy="1306507"/>
          </a:xfrm>
          <a:prstGeom prst="rect">
            <a:avLst/>
          </a:prstGeom>
        </p:spPr>
      </p:pic>
      <p:sp>
        <p:nvSpPr>
          <p:cNvPr id="5" name="Rectangle 4"/>
          <p:cNvSpPr/>
          <p:nvPr/>
        </p:nvSpPr>
        <p:spPr>
          <a:xfrm>
            <a:off x="-1" y="138499"/>
            <a:ext cx="12192000" cy="1155590"/>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6" name="Rectangle 5"/>
          <p:cNvSpPr/>
          <p:nvPr/>
        </p:nvSpPr>
        <p:spPr>
          <a:xfrm>
            <a:off x="1057563" y="393129"/>
            <a:ext cx="10076873" cy="646331"/>
          </a:xfrm>
          <a:prstGeom prst="rect">
            <a:avLst/>
          </a:prstGeom>
        </p:spPr>
        <p:txBody>
          <a:bodyPr wrap="square">
            <a:spAutoFit/>
          </a:bodyPr>
          <a:lstStyle/>
          <a:p>
            <a:r>
              <a:rPr lang="en-GB">
                <a:solidFill>
                  <a:schemeClr val="bg1"/>
                </a:solidFill>
                <a:latin typeface="Bahnschrift" panose="020B0502040204020203" pitchFamily="34" charset="0"/>
              </a:rPr>
              <a:t>This page contains symbols</a:t>
            </a:r>
          </a:p>
          <a:p>
            <a:r>
              <a:rPr lang="en-GB" b="1">
                <a:solidFill>
                  <a:schemeClr val="bg1"/>
                </a:solidFill>
                <a:latin typeface="Bahnschrift" panose="020B0502040204020203" pitchFamily="34" charset="0"/>
              </a:rPr>
              <a:t>What is a symbol? Can you think of any modern symbols today?</a:t>
            </a:r>
          </a:p>
        </p:txBody>
      </p:sp>
      <p:sp>
        <p:nvSpPr>
          <p:cNvPr id="9" name="Rectangle 8"/>
          <p:cNvSpPr/>
          <p:nvPr/>
        </p:nvSpPr>
        <p:spPr>
          <a:xfrm>
            <a:off x="0" y="5574099"/>
            <a:ext cx="12192000" cy="1155590"/>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7" name="Rectangle 6"/>
          <p:cNvSpPr/>
          <p:nvPr/>
        </p:nvSpPr>
        <p:spPr>
          <a:xfrm>
            <a:off x="1057563" y="5782562"/>
            <a:ext cx="8395855" cy="738664"/>
          </a:xfrm>
          <a:prstGeom prst="rect">
            <a:avLst/>
          </a:prstGeom>
        </p:spPr>
        <p:txBody>
          <a:bodyPr wrap="square">
            <a:spAutoFit/>
          </a:bodyPr>
          <a:lstStyle/>
          <a:p>
            <a:r>
              <a:rPr lang="en-GB" sz="1400">
                <a:solidFill>
                  <a:schemeClr val="bg1"/>
                </a:solidFill>
                <a:latin typeface="Bahnschrift"/>
                <a:ea typeface="Calibri"/>
                <a:cs typeface="Calibri"/>
              </a:rPr>
              <a:t>Have a look at the other Evangelist portrait pages. They are also full of symbols</a:t>
            </a:r>
          </a:p>
          <a:p>
            <a:r>
              <a:rPr lang="en-GB" sz="1400">
                <a:solidFill>
                  <a:schemeClr val="bg1"/>
                </a:solidFill>
                <a:latin typeface="Bahnschrift"/>
                <a:ea typeface="Calibri"/>
                <a:cs typeface="Calibri"/>
              </a:rPr>
              <a:t>What do you think the other symbols mean?</a:t>
            </a:r>
          </a:p>
          <a:p>
            <a:r>
              <a:rPr lang="en-GB" sz="1400">
                <a:solidFill>
                  <a:schemeClr val="bg1"/>
                </a:solidFill>
                <a:latin typeface="Bahnschrift"/>
                <a:ea typeface="Calibri"/>
                <a:cs typeface="Calibri"/>
              </a:rPr>
              <a:t>The lion? The Ox? The Eagle?</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8842" t="5477" r="5990" b="11589"/>
          <a:stretch/>
        </p:blipFill>
        <p:spPr>
          <a:xfrm>
            <a:off x="1138558" y="3263909"/>
            <a:ext cx="2244436" cy="217054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3271" y="2256328"/>
            <a:ext cx="1914501" cy="191450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6551" y="1904868"/>
            <a:ext cx="3669231" cy="3669231"/>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10353" t="4361" r="58366" b="4202"/>
          <a:stretch/>
        </p:blipFill>
        <p:spPr>
          <a:xfrm>
            <a:off x="8104433" y="3366124"/>
            <a:ext cx="1200728" cy="2105891"/>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61624" t="4596" r="6709" b="70155"/>
          <a:stretch/>
        </p:blipFill>
        <p:spPr>
          <a:xfrm>
            <a:off x="1439864" y="1548719"/>
            <a:ext cx="2066917" cy="1779844"/>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37331" t="35528" r="40898" b="43907"/>
          <a:stretch/>
        </p:blipFill>
        <p:spPr>
          <a:xfrm>
            <a:off x="3378066" y="3290374"/>
            <a:ext cx="914400" cy="932873"/>
          </a:xfrm>
          <a:prstGeom prst="rect">
            <a:avLst/>
          </a:prstGeom>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6318" t="33606" r="70050" b="40527"/>
          <a:stretch/>
        </p:blipFill>
        <p:spPr>
          <a:xfrm>
            <a:off x="12397" y="4217494"/>
            <a:ext cx="992584" cy="1173393"/>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75250">
            <a:off x="10112627" y="3730003"/>
            <a:ext cx="1874989" cy="2617172"/>
          </a:xfrm>
          <a:prstGeom prst="rect">
            <a:avLst/>
          </a:prstGeom>
        </p:spPr>
      </p:pic>
    </p:spTree>
    <p:extLst>
      <p:ext uri="{BB962C8B-B14F-4D97-AF65-F5344CB8AC3E}">
        <p14:creationId xmlns:p14="http://schemas.microsoft.com/office/powerpoint/2010/main" val="201962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315" y="3127100"/>
            <a:ext cx="9144000" cy="369332"/>
          </a:xfrm>
          <a:prstGeom prst="rect">
            <a:avLst/>
          </a:prstGeom>
        </p:spPr>
        <p:txBody>
          <a:bodyPr wrap="square">
            <a:spAutoFit/>
          </a:bodyPr>
          <a:lstStyle/>
          <a:p>
            <a:r>
              <a:rPr lang="en-GB">
                <a:solidFill>
                  <a:srgbClr val="000000"/>
                </a:solidFill>
                <a:latin typeface="Bahnschrift" panose="020B0502040204020203" pitchFamily="34" charset="0"/>
              </a:rPr>
              <a:t>Create a map of a journey that is special to you and brings back happy memories. </a:t>
            </a:r>
            <a:endParaRPr lang="en-GB">
              <a:latin typeface="Bahnschrift" panose="020B0502040204020203" pitchFamily="34" charset="0"/>
            </a:endParaRPr>
          </a:p>
        </p:txBody>
      </p:sp>
      <p:grpSp>
        <p:nvGrpSpPr>
          <p:cNvPr id="6" name="Group 5"/>
          <p:cNvGrpSpPr/>
          <p:nvPr/>
        </p:nvGrpSpPr>
        <p:grpSpPr>
          <a:xfrm>
            <a:off x="6978917" y="646987"/>
            <a:ext cx="5255862" cy="165911"/>
            <a:chOff x="6972807" y="449947"/>
            <a:chExt cx="5255862" cy="165911"/>
          </a:xfrm>
          <a:solidFill>
            <a:srgbClr val="FFC000"/>
          </a:solidFill>
        </p:grpSpPr>
        <p:sp>
          <p:nvSpPr>
            <p:cNvPr id="7" name="Oval 6"/>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a:off x="699714" y="4169060"/>
            <a:ext cx="11492285" cy="1573803"/>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99715" y="1765624"/>
            <a:ext cx="11492285" cy="1700589"/>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99137" y="1025633"/>
            <a:ext cx="6551876" cy="866778"/>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 y="167514"/>
            <a:ext cx="4201603" cy="866778"/>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98445" y="386149"/>
            <a:ext cx="6837916" cy="165913"/>
            <a:chOff x="1428205" y="3134268"/>
            <a:chExt cx="6837916" cy="165913"/>
          </a:xfrm>
          <a:solidFill>
            <a:srgbClr val="FFC000"/>
          </a:solidFill>
        </p:grpSpPr>
        <p:sp>
          <p:nvSpPr>
            <p:cNvPr id="29" name="Oval 28"/>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6972807" y="386151"/>
            <a:ext cx="5255862" cy="165911"/>
            <a:chOff x="6972807" y="449947"/>
            <a:chExt cx="5255862" cy="165911"/>
          </a:xfrm>
          <a:solidFill>
            <a:srgbClr val="FFC000"/>
          </a:solidFill>
        </p:grpSpPr>
        <p:sp>
          <p:nvSpPr>
            <p:cNvPr id="48" name="Oval 47"/>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Oval 61"/>
          <p:cNvSpPr/>
          <p:nvPr/>
        </p:nvSpPr>
        <p:spPr>
          <a:xfrm>
            <a:off x="10373121" y="74669"/>
            <a:ext cx="1606164" cy="1606164"/>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10380161" y="562196"/>
            <a:ext cx="1657845" cy="646331"/>
          </a:xfrm>
          <a:prstGeom prst="rect">
            <a:avLst/>
          </a:prstGeom>
          <a:noFill/>
        </p:spPr>
        <p:txBody>
          <a:bodyPr wrap="square" rtlCol="0">
            <a:spAutoFit/>
          </a:bodyPr>
          <a:lstStyle/>
          <a:p>
            <a:pPr algn="ctr"/>
            <a:r>
              <a:rPr lang="en-GB" sz="3600">
                <a:solidFill>
                  <a:schemeClr val="bg1"/>
                </a:solidFill>
                <a:latin typeface="Bahnschrift" panose="020B0502040204020203" pitchFamily="34" charset="0"/>
              </a:rPr>
              <a:t>TASK</a:t>
            </a:r>
            <a:endParaRPr lang="en-GB" sz="3600">
              <a:solidFill>
                <a:schemeClr val="bg1"/>
              </a:solidFill>
            </a:endParaRPr>
          </a:p>
        </p:txBody>
      </p:sp>
      <p:sp>
        <p:nvSpPr>
          <p:cNvPr id="64" name="Rectangle 63"/>
          <p:cNvSpPr/>
          <p:nvPr/>
        </p:nvSpPr>
        <p:spPr>
          <a:xfrm>
            <a:off x="10591996" y="5284197"/>
            <a:ext cx="1610637" cy="1573803"/>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a:off x="-98445" y="646997"/>
            <a:ext cx="6837916" cy="165913"/>
            <a:chOff x="1428205" y="3134268"/>
            <a:chExt cx="6837916" cy="165913"/>
          </a:xfrm>
          <a:solidFill>
            <a:srgbClr val="FFC000"/>
          </a:solidFill>
        </p:grpSpPr>
        <p:sp>
          <p:nvSpPr>
            <p:cNvPr id="66" name="Oval 65"/>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912101" y="2029424"/>
            <a:ext cx="11488838" cy="1138773"/>
          </a:xfrm>
          <a:prstGeom prst="rect">
            <a:avLst/>
          </a:prstGeom>
        </p:spPr>
        <p:txBody>
          <a:bodyPr wrap="square">
            <a:spAutoFit/>
          </a:bodyPr>
          <a:lstStyle/>
          <a:p>
            <a:pPr fontAlgn="base"/>
            <a:r>
              <a:rPr lang="en-GB" sz="3200">
                <a:solidFill>
                  <a:schemeClr val="bg1"/>
                </a:solidFill>
                <a:latin typeface="Bahnschrift"/>
                <a:ea typeface="Calibri"/>
                <a:cs typeface="Calibri"/>
              </a:rPr>
              <a:t>Can you have a go and add your own portrait to your book?</a:t>
            </a:r>
          </a:p>
          <a:p>
            <a:endParaRPr lang="en-GB">
              <a:solidFill>
                <a:schemeClr val="bg1"/>
              </a:solidFill>
              <a:latin typeface="Bahnschrift"/>
              <a:ea typeface="Calibri"/>
              <a:cs typeface="Calibri"/>
            </a:endParaRPr>
          </a:p>
          <a:p>
            <a:r>
              <a:rPr lang="en-GB">
                <a:solidFill>
                  <a:schemeClr val="bg1"/>
                </a:solidFill>
                <a:latin typeface="Bahnschrift"/>
                <a:ea typeface="Calibri"/>
                <a:cs typeface="Calibri"/>
              </a:rPr>
              <a:t>What symbols would you use to tell people about yourself?</a:t>
            </a:r>
          </a:p>
        </p:txBody>
      </p:sp>
      <p:sp>
        <p:nvSpPr>
          <p:cNvPr id="85" name="Rectangle 84"/>
          <p:cNvSpPr/>
          <p:nvPr/>
        </p:nvSpPr>
        <p:spPr>
          <a:xfrm>
            <a:off x="912101" y="4767738"/>
            <a:ext cx="9987559" cy="677108"/>
          </a:xfrm>
          <a:prstGeom prst="rect">
            <a:avLst/>
          </a:prstGeom>
        </p:spPr>
        <p:txBody>
          <a:bodyPr wrap="square" lIns="91440" tIns="45720" rIns="91440" bIns="45720" anchor="t">
            <a:spAutoFit/>
          </a:bodyPr>
          <a:lstStyle/>
          <a:p>
            <a:r>
              <a:rPr lang="en-GB" sz="2000">
                <a:solidFill>
                  <a:schemeClr val="bg1"/>
                </a:solidFill>
                <a:latin typeface="Bahnschrift"/>
                <a:ea typeface="Calibri"/>
                <a:cs typeface="Calibri"/>
              </a:rPr>
              <a:t>For example, I would put some goggles in mine, because I love swimming</a:t>
            </a:r>
            <a:endParaRPr lang="en-GB" sz="2000">
              <a:solidFill>
                <a:schemeClr val="bg1"/>
              </a:solidFill>
              <a:latin typeface="Bahnschrift"/>
            </a:endParaRPr>
          </a:p>
          <a:p>
            <a:pPr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19486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721971" y="1933287"/>
            <a:ext cx="5030279" cy="505495"/>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22" name="Rectangle 21"/>
          <p:cNvSpPr/>
          <p:nvPr/>
        </p:nvSpPr>
        <p:spPr>
          <a:xfrm>
            <a:off x="723007" y="858101"/>
            <a:ext cx="10369437" cy="931184"/>
          </a:xfrm>
          <a:prstGeom prst="rect">
            <a:avLst/>
          </a:prstGeom>
          <a:solidFill>
            <a:srgbClr val="E12154"/>
          </a:solidFill>
          <a:ln>
            <a:solidFill>
              <a:srgbClr val="E1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grpSp>
        <p:nvGrpSpPr>
          <p:cNvPr id="4" name="Group 3"/>
          <p:cNvGrpSpPr/>
          <p:nvPr/>
        </p:nvGrpSpPr>
        <p:grpSpPr>
          <a:xfrm>
            <a:off x="6978917" y="554627"/>
            <a:ext cx="5255862" cy="165911"/>
            <a:chOff x="6972807" y="449947"/>
            <a:chExt cx="5255862" cy="165911"/>
          </a:xfrm>
          <a:solidFill>
            <a:srgbClr val="34A280"/>
          </a:solidFill>
        </p:grpSpPr>
        <p:sp>
          <p:nvSpPr>
            <p:cNvPr id="5" name="Oval 4"/>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1"/>
          <p:cNvSpPr txBox="1">
            <a:spLocks/>
          </p:cNvSpPr>
          <p:nvPr/>
        </p:nvSpPr>
        <p:spPr>
          <a:xfrm>
            <a:off x="855349" y="910689"/>
            <a:ext cx="10515600" cy="140006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GB" sz="5100">
                <a:solidFill>
                  <a:schemeClr val="bg1"/>
                </a:solidFill>
                <a:latin typeface="Bahnschrift" panose="020B0502040204020203" pitchFamily="34" charset="0"/>
              </a:rPr>
              <a:t>Teacher Notes:</a:t>
            </a:r>
          </a:p>
          <a:p>
            <a:pPr fontAlgn="base"/>
            <a:r>
              <a:rPr lang="en-GB" sz="3200">
                <a:solidFill>
                  <a:schemeClr val="bg1"/>
                </a:solidFill>
                <a:latin typeface="Bahnschrift" panose="020B0502040204020203" pitchFamily="34" charset="0"/>
              </a:rPr>
              <a:t>Links to the National Curriculum and where these resources fit within the framework:</a:t>
            </a:r>
          </a:p>
          <a:p>
            <a:pPr fontAlgn="base"/>
            <a:r>
              <a:rPr lang="en-GB">
                <a:latin typeface="Bahnschrift" panose="020B0502040204020203" pitchFamily="34" charset="0"/>
              </a:rPr>
              <a:t> </a:t>
            </a:r>
            <a:br>
              <a:rPr lang="en-GB">
                <a:latin typeface="Bahnschrift" panose="020B0502040204020203" pitchFamily="34" charset="0"/>
              </a:rPr>
            </a:br>
            <a:r>
              <a:rPr lang="en-GB">
                <a:latin typeface="Bahnschrift" panose="020B0502040204020203" pitchFamily="34" charset="0"/>
              </a:rPr>
              <a:t> </a:t>
            </a:r>
            <a:endParaRPr lang="en-GB"/>
          </a:p>
        </p:txBody>
      </p:sp>
      <p:sp>
        <p:nvSpPr>
          <p:cNvPr id="23" name="Rectangle 22"/>
          <p:cNvSpPr/>
          <p:nvPr/>
        </p:nvSpPr>
        <p:spPr>
          <a:xfrm>
            <a:off x="-1" y="158855"/>
            <a:ext cx="4201603" cy="722571"/>
          </a:xfrm>
          <a:prstGeom prst="rect">
            <a:avLst/>
          </a:prstGeom>
          <a:solidFill>
            <a:srgbClr val="E12154"/>
          </a:solidFill>
          <a:ln>
            <a:solidFill>
              <a:srgbClr val="E1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grpSp>
        <p:nvGrpSpPr>
          <p:cNvPr id="26" name="Group 25"/>
          <p:cNvGrpSpPr/>
          <p:nvPr/>
        </p:nvGrpSpPr>
        <p:grpSpPr>
          <a:xfrm>
            <a:off x="-98445" y="293789"/>
            <a:ext cx="6837916" cy="165913"/>
            <a:chOff x="1428205" y="3134268"/>
            <a:chExt cx="6837916" cy="165913"/>
          </a:xfrm>
          <a:solidFill>
            <a:srgbClr val="34A280"/>
          </a:solidFill>
        </p:grpSpPr>
        <p:sp>
          <p:nvSpPr>
            <p:cNvPr id="27" name="Oval 26"/>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6972807" y="293791"/>
            <a:ext cx="5255862" cy="165911"/>
            <a:chOff x="6972807" y="449947"/>
            <a:chExt cx="5255862" cy="165911"/>
          </a:xfrm>
          <a:solidFill>
            <a:srgbClr val="34A280"/>
          </a:solidFill>
        </p:grpSpPr>
        <p:sp>
          <p:nvSpPr>
            <p:cNvPr id="46" name="Oval 45"/>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p:cNvGrpSpPr/>
          <p:nvPr/>
        </p:nvGrpSpPr>
        <p:grpSpPr>
          <a:xfrm>
            <a:off x="-98445" y="554637"/>
            <a:ext cx="6837916" cy="165913"/>
            <a:chOff x="1428205" y="3134268"/>
            <a:chExt cx="6837916" cy="165913"/>
          </a:xfrm>
          <a:solidFill>
            <a:srgbClr val="34A280"/>
          </a:solidFill>
        </p:grpSpPr>
        <p:sp>
          <p:nvSpPr>
            <p:cNvPr id="64" name="Oval 63"/>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 name="TextBox 84"/>
          <p:cNvSpPr txBox="1"/>
          <p:nvPr/>
        </p:nvSpPr>
        <p:spPr>
          <a:xfrm>
            <a:off x="875355" y="1997491"/>
            <a:ext cx="2944630" cy="338554"/>
          </a:xfrm>
          <a:prstGeom prst="rect">
            <a:avLst/>
          </a:prstGeom>
          <a:noFill/>
        </p:spPr>
        <p:txBody>
          <a:bodyPr wrap="square" rtlCol="0">
            <a:spAutoFit/>
          </a:bodyPr>
          <a:lstStyle/>
          <a:p>
            <a:pPr algn="just"/>
            <a:r>
              <a:rPr lang="en-GB" sz="1200" b="1">
                <a:latin typeface="Bahnschrift" panose="020B0502040204020203" pitchFamily="34" charset="0"/>
              </a:rPr>
              <a:t> </a:t>
            </a:r>
            <a:r>
              <a:rPr lang="en-GB" sz="1600" b="1">
                <a:solidFill>
                  <a:schemeClr val="bg1"/>
                </a:solidFill>
                <a:latin typeface="Bahnschrift" panose="020B0502040204020203" pitchFamily="34" charset="0"/>
              </a:rPr>
              <a:t>History KS1:</a:t>
            </a:r>
            <a:endParaRPr lang="en-GB" sz="1600">
              <a:solidFill>
                <a:schemeClr val="bg1"/>
              </a:solidFill>
              <a:latin typeface="Bahnschrift" panose="020B0502040204020203" pitchFamily="34" charset="0"/>
            </a:endParaRPr>
          </a:p>
        </p:txBody>
      </p:sp>
      <p:sp>
        <p:nvSpPr>
          <p:cNvPr id="82" name="Rectangle 81"/>
          <p:cNvSpPr/>
          <p:nvPr/>
        </p:nvSpPr>
        <p:spPr>
          <a:xfrm>
            <a:off x="726622" y="2528534"/>
            <a:ext cx="5030865" cy="486189"/>
          </a:xfrm>
          <a:prstGeom prst="rect">
            <a:avLst/>
          </a:prstGeom>
          <a:noFill/>
          <a:ln>
            <a:solidFill>
              <a:srgbClr val="34A2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20" name="TextBox 19"/>
          <p:cNvSpPr txBox="1"/>
          <p:nvPr/>
        </p:nvSpPr>
        <p:spPr>
          <a:xfrm>
            <a:off x="846312" y="2525626"/>
            <a:ext cx="4976758" cy="523220"/>
          </a:xfrm>
          <a:prstGeom prst="rect">
            <a:avLst/>
          </a:prstGeom>
          <a:noFill/>
        </p:spPr>
        <p:txBody>
          <a:bodyPr wrap="square" lIns="91440" tIns="45720" rIns="91440" bIns="45720" rtlCol="0" anchor="t">
            <a:spAutoFit/>
          </a:bodyPr>
          <a:lstStyle/>
          <a:p>
            <a:r>
              <a:rPr lang="en-GB" sz="1400">
                <a:latin typeface="Bahnschrift"/>
              </a:rPr>
              <a:t>Pupils should develop an awareness of the past, using common words and phrases relating to the passing of time. </a:t>
            </a:r>
            <a:endParaRPr lang="en-GB" sz="1200">
              <a:latin typeface="Bahnschrift" panose="020B0502040204020203" pitchFamily="34" charset="0"/>
            </a:endParaRPr>
          </a:p>
        </p:txBody>
      </p:sp>
      <p:sp>
        <p:nvSpPr>
          <p:cNvPr id="83" name="Rectangle 82"/>
          <p:cNvSpPr/>
          <p:nvPr/>
        </p:nvSpPr>
        <p:spPr>
          <a:xfrm>
            <a:off x="719588" y="3144439"/>
            <a:ext cx="5029241" cy="1012684"/>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84" name="TextBox 83"/>
          <p:cNvSpPr txBox="1"/>
          <p:nvPr/>
        </p:nvSpPr>
        <p:spPr>
          <a:xfrm>
            <a:off x="847937" y="3202143"/>
            <a:ext cx="4715361" cy="954107"/>
          </a:xfrm>
          <a:prstGeom prst="rect">
            <a:avLst/>
          </a:prstGeom>
          <a:noFill/>
        </p:spPr>
        <p:txBody>
          <a:bodyPr wrap="square" lIns="91440" tIns="45720" rIns="91440" bIns="45720" rtlCol="0" anchor="t">
            <a:spAutoFit/>
          </a:bodyPr>
          <a:lstStyle/>
          <a:p>
            <a:pPr algn="just"/>
            <a:r>
              <a:rPr lang="en-GB" sz="1400">
                <a:latin typeface="Bahnschrift"/>
              </a:rPr>
              <a:t>They should know where the people and events they study fit within a chronological framework and identify similarities and differences between ways of life in different periods.</a:t>
            </a:r>
            <a:endParaRPr lang="en-US">
              <a:cs typeface="Calibri" panose="020F0502020204030204"/>
            </a:endParaRPr>
          </a:p>
        </p:txBody>
      </p:sp>
      <p:sp>
        <p:nvSpPr>
          <p:cNvPr id="86" name="Rectangle 85"/>
          <p:cNvSpPr/>
          <p:nvPr/>
        </p:nvSpPr>
        <p:spPr>
          <a:xfrm>
            <a:off x="723007" y="4289747"/>
            <a:ext cx="5025821" cy="554680"/>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87" name="TextBox 86"/>
          <p:cNvSpPr txBox="1"/>
          <p:nvPr/>
        </p:nvSpPr>
        <p:spPr>
          <a:xfrm>
            <a:off x="889539" y="4321474"/>
            <a:ext cx="4651471" cy="523220"/>
          </a:xfrm>
          <a:prstGeom prst="rect">
            <a:avLst/>
          </a:prstGeom>
          <a:noFill/>
        </p:spPr>
        <p:txBody>
          <a:bodyPr wrap="square" lIns="91440" tIns="45720" rIns="91440" bIns="45720" rtlCol="0" anchor="t">
            <a:spAutoFit/>
          </a:bodyPr>
          <a:lstStyle/>
          <a:p>
            <a:pPr algn="just"/>
            <a:r>
              <a:rPr lang="en-GB" sz="1400">
                <a:latin typeface="Bahnschrift"/>
              </a:rPr>
              <a:t>They should use a wide vocabulary of everyday historical terms.</a:t>
            </a:r>
          </a:p>
        </p:txBody>
      </p:sp>
      <p:sp>
        <p:nvSpPr>
          <p:cNvPr id="88" name="Rectangle 87"/>
          <p:cNvSpPr/>
          <p:nvPr/>
        </p:nvSpPr>
        <p:spPr>
          <a:xfrm>
            <a:off x="723008" y="4962818"/>
            <a:ext cx="5024195" cy="709616"/>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89" name="TextBox 88"/>
          <p:cNvSpPr txBox="1"/>
          <p:nvPr/>
        </p:nvSpPr>
        <p:spPr>
          <a:xfrm>
            <a:off x="846310" y="4960879"/>
            <a:ext cx="4715361" cy="738664"/>
          </a:xfrm>
          <a:prstGeom prst="rect">
            <a:avLst/>
          </a:prstGeom>
          <a:noFill/>
        </p:spPr>
        <p:txBody>
          <a:bodyPr wrap="square" lIns="91440" tIns="45720" rIns="91440" bIns="45720" rtlCol="0" anchor="t">
            <a:spAutoFit/>
          </a:bodyPr>
          <a:lstStyle/>
          <a:p>
            <a:pPr algn="just"/>
            <a:r>
              <a:rPr lang="en-GB" sz="1400">
                <a:latin typeface="Bahnschrift"/>
              </a:rPr>
              <a:t>They should ask and answer questions, choosing and using parts of stories and other sources to show that they know and understand key features of events. </a:t>
            </a:r>
            <a:endParaRPr lang="en-GB" sz="1200">
              <a:latin typeface="Bahnschrift" panose="020B0502040204020203" pitchFamily="34" charset="0"/>
            </a:endParaRPr>
          </a:p>
        </p:txBody>
      </p:sp>
      <p:sp>
        <p:nvSpPr>
          <p:cNvPr id="90" name="Rectangle 89"/>
          <p:cNvSpPr/>
          <p:nvPr/>
        </p:nvSpPr>
        <p:spPr>
          <a:xfrm>
            <a:off x="723008" y="5773507"/>
            <a:ext cx="5029242" cy="709616"/>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1" name="TextBox 90"/>
          <p:cNvSpPr txBox="1"/>
          <p:nvPr/>
        </p:nvSpPr>
        <p:spPr>
          <a:xfrm>
            <a:off x="842699" y="5771568"/>
            <a:ext cx="4706702" cy="738664"/>
          </a:xfrm>
          <a:prstGeom prst="rect">
            <a:avLst/>
          </a:prstGeom>
          <a:noFill/>
        </p:spPr>
        <p:txBody>
          <a:bodyPr wrap="square" lIns="91440" tIns="45720" rIns="91440" bIns="45720" rtlCol="0" anchor="t">
            <a:spAutoFit/>
          </a:bodyPr>
          <a:lstStyle/>
          <a:p>
            <a:pPr algn="just"/>
            <a:r>
              <a:rPr lang="en-GB" sz="1400">
                <a:latin typeface="Bahnschrift"/>
              </a:rPr>
              <a:t>They should understand some of the ways in which we find out about the past and identify different ways in which it is represented.</a:t>
            </a:r>
          </a:p>
        </p:txBody>
      </p:sp>
      <p:sp>
        <p:nvSpPr>
          <p:cNvPr id="92" name="Rectangle 91"/>
          <p:cNvSpPr/>
          <p:nvPr/>
        </p:nvSpPr>
        <p:spPr>
          <a:xfrm>
            <a:off x="6387009" y="2519477"/>
            <a:ext cx="4705435" cy="715952"/>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3" name="TextBox 92"/>
          <p:cNvSpPr txBox="1"/>
          <p:nvPr/>
        </p:nvSpPr>
        <p:spPr>
          <a:xfrm>
            <a:off x="6518904" y="2516569"/>
            <a:ext cx="4573540" cy="923330"/>
          </a:xfrm>
          <a:prstGeom prst="rect">
            <a:avLst/>
          </a:prstGeom>
          <a:noFill/>
        </p:spPr>
        <p:txBody>
          <a:bodyPr wrap="square" lIns="91440" tIns="45720" rIns="91440" bIns="45720" rtlCol="0" anchor="t">
            <a:spAutoFit/>
          </a:bodyPr>
          <a:lstStyle/>
          <a:p>
            <a:pPr algn="just"/>
            <a:r>
              <a:rPr lang="en-GB" sz="1400">
                <a:latin typeface="Bahnschrift"/>
              </a:rPr>
              <a:t>Britain’s settlement by Anglo-Saxons and Scots</a:t>
            </a:r>
          </a:p>
          <a:p>
            <a:pPr algn="just"/>
            <a:r>
              <a:rPr lang="en-GB" sz="1400">
                <a:latin typeface="Bahnschrift"/>
              </a:rPr>
              <a:t>Examples (non-statutory)</a:t>
            </a:r>
          </a:p>
          <a:p>
            <a:pPr algn="just"/>
            <a:r>
              <a:rPr lang="en-GB" sz="1400">
                <a:latin typeface="Bahnschrift"/>
              </a:rPr>
              <a:t>This could include:</a:t>
            </a:r>
          </a:p>
          <a:p>
            <a:pPr algn="just"/>
            <a:endParaRPr lang="en-GB" sz="1200">
              <a:solidFill>
                <a:schemeClr val="bg1"/>
              </a:solidFill>
              <a:latin typeface="Bahnschrift" panose="020B0502040204020203" pitchFamily="34" charset="0"/>
            </a:endParaRPr>
          </a:p>
        </p:txBody>
      </p:sp>
      <p:sp>
        <p:nvSpPr>
          <p:cNvPr id="94" name="Rectangle 93"/>
          <p:cNvSpPr/>
          <p:nvPr/>
        </p:nvSpPr>
        <p:spPr>
          <a:xfrm>
            <a:off x="6387009" y="3362202"/>
            <a:ext cx="4712468" cy="528998"/>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5" name="TextBox 94"/>
          <p:cNvSpPr txBox="1"/>
          <p:nvPr/>
        </p:nvSpPr>
        <p:spPr>
          <a:xfrm>
            <a:off x="6527629" y="3360263"/>
            <a:ext cx="4412293" cy="523220"/>
          </a:xfrm>
          <a:prstGeom prst="rect">
            <a:avLst/>
          </a:prstGeom>
          <a:noFill/>
        </p:spPr>
        <p:txBody>
          <a:bodyPr wrap="square" lIns="91440" tIns="45720" rIns="91440" bIns="45720" rtlCol="0" anchor="t">
            <a:spAutoFit/>
          </a:bodyPr>
          <a:lstStyle/>
          <a:p>
            <a:pPr algn="just"/>
            <a:r>
              <a:rPr lang="en-GB" sz="1400">
                <a:latin typeface="Bahnschrift"/>
              </a:rPr>
              <a:t>Anglo-Saxon invasions, settlements and kingdoms: place names and village life</a:t>
            </a:r>
          </a:p>
        </p:txBody>
      </p:sp>
      <p:sp>
        <p:nvSpPr>
          <p:cNvPr id="96" name="Rectangle 95"/>
          <p:cNvSpPr/>
          <p:nvPr/>
        </p:nvSpPr>
        <p:spPr>
          <a:xfrm>
            <a:off x="6390620" y="4026356"/>
            <a:ext cx="4700197" cy="363484"/>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7" name="TextBox 96"/>
          <p:cNvSpPr txBox="1"/>
          <p:nvPr/>
        </p:nvSpPr>
        <p:spPr>
          <a:xfrm>
            <a:off x="6518970" y="4059052"/>
            <a:ext cx="4412293" cy="307777"/>
          </a:xfrm>
          <a:prstGeom prst="rect">
            <a:avLst/>
          </a:prstGeom>
          <a:noFill/>
        </p:spPr>
        <p:txBody>
          <a:bodyPr wrap="square" lIns="91440" tIns="45720" rIns="91440" bIns="45720" rtlCol="0" anchor="t">
            <a:spAutoFit/>
          </a:bodyPr>
          <a:lstStyle/>
          <a:p>
            <a:pPr algn="just"/>
            <a:r>
              <a:rPr lang="en-GB" sz="1400">
                <a:latin typeface="Bahnschrift"/>
              </a:rPr>
              <a:t>Anglo-Saxon art and culture</a:t>
            </a:r>
          </a:p>
        </p:txBody>
      </p:sp>
      <p:sp>
        <p:nvSpPr>
          <p:cNvPr id="98" name="Rectangle 97"/>
          <p:cNvSpPr/>
          <p:nvPr/>
        </p:nvSpPr>
        <p:spPr>
          <a:xfrm>
            <a:off x="6381961" y="4524994"/>
            <a:ext cx="4708856" cy="528006"/>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9" name="TextBox 98"/>
          <p:cNvSpPr txBox="1"/>
          <p:nvPr/>
        </p:nvSpPr>
        <p:spPr>
          <a:xfrm>
            <a:off x="6518970" y="4540372"/>
            <a:ext cx="4412293" cy="523220"/>
          </a:xfrm>
          <a:prstGeom prst="rect">
            <a:avLst/>
          </a:prstGeom>
          <a:noFill/>
        </p:spPr>
        <p:txBody>
          <a:bodyPr wrap="square" lIns="91440" tIns="45720" rIns="91440" bIns="45720" rtlCol="0" anchor="t">
            <a:spAutoFit/>
          </a:bodyPr>
          <a:lstStyle/>
          <a:p>
            <a:pPr algn="just"/>
            <a:r>
              <a:rPr lang="en-GB" sz="1400">
                <a:latin typeface="Bahnschrift"/>
              </a:rPr>
              <a:t>Christian conversion – Canterbury, Iona and Lindisfarne</a:t>
            </a:r>
          </a:p>
        </p:txBody>
      </p:sp>
      <p:sp>
        <p:nvSpPr>
          <p:cNvPr id="101" name="Rectangle 100"/>
          <p:cNvSpPr/>
          <p:nvPr/>
        </p:nvSpPr>
        <p:spPr>
          <a:xfrm>
            <a:off x="6378350" y="1935798"/>
            <a:ext cx="4692575" cy="505495"/>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102" name="TextBox 101"/>
          <p:cNvSpPr txBox="1"/>
          <p:nvPr/>
        </p:nvSpPr>
        <p:spPr>
          <a:xfrm>
            <a:off x="6523075" y="2017320"/>
            <a:ext cx="2944630" cy="338554"/>
          </a:xfrm>
          <a:prstGeom prst="rect">
            <a:avLst/>
          </a:prstGeom>
          <a:noFill/>
        </p:spPr>
        <p:txBody>
          <a:bodyPr wrap="square" rtlCol="0">
            <a:spAutoFit/>
          </a:bodyPr>
          <a:lstStyle/>
          <a:p>
            <a:pPr algn="just"/>
            <a:r>
              <a:rPr lang="en-GB" sz="1200" b="1">
                <a:latin typeface="Bahnschrift" panose="020B0502040204020203" pitchFamily="34" charset="0"/>
              </a:rPr>
              <a:t> </a:t>
            </a:r>
            <a:r>
              <a:rPr lang="en-GB" sz="1600" b="1">
                <a:solidFill>
                  <a:schemeClr val="bg1"/>
                </a:solidFill>
                <a:latin typeface="Bahnschrift" panose="020B0502040204020203" pitchFamily="34" charset="0"/>
              </a:rPr>
              <a:t>History KS2:</a:t>
            </a:r>
            <a:endParaRPr lang="en-GB" sz="1600">
              <a:solidFill>
                <a:schemeClr val="bg1"/>
              </a:solidFill>
              <a:latin typeface="Bahnschrift" panose="020B0502040204020203" pitchFamily="34" charset="0"/>
            </a:endParaRPr>
          </a:p>
        </p:txBody>
      </p:sp>
    </p:spTree>
    <p:extLst>
      <p:ext uri="{BB962C8B-B14F-4D97-AF65-F5344CB8AC3E}">
        <p14:creationId xmlns:p14="http://schemas.microsoft.com/office/powerpoint/2010/main" val="44890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721971" y="1967924"/>
            <a:ext cx="4692575" cy="643896"/>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22" name="Rectangle 21"/>
          <p:cNvSpPr/>
          <p:nvPr/>
        </p:nvSpPr>
        <p:spPr>
          <a:xfrm>
            <a:off x="723007" y="858101"/>
            <a:ext cx="10360778" cy="913866"/>
          </a:xfrm>
          <a:prstGeom prst="rect">
            <a:avLst/>
          </a:prstGeom>
          <a:solidFill>
            <a:srgbClr val="E12154"/>
          </a:solidFill>
          <a:ln>
            <a:solidFill>
              <a:srgbClr val="E1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grpSp>
        <p:nvGrpSpPr>
          <p:cNvPr id="4" name="Group 3"/>
          <p:cNvGrpSpPr/>
          <p:nvPr/>
        </p:nvGrpSpPr>
        <p:grpSpPr>
          <a:xfrm>
            <a:off x="6978917" y="554627"/>
            <a:ext cx="5255862" cy="165911"/>
            <a:chOff x="6972807" y="449947"/>
            <a:chExt cx="5255862" cy="165911"/>
          </a:xfrm>
          <a:solidFill>
            <a:srgbClr val="34A280"/>
          </a:solidFill>
        </p:grpSpPr>
        <p:sp>
          <p:nvSpPr>
            <p:cNvPr id="5" name="Oval 4"/>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1"/>
          <p:cNvSpPr txBox="1">
            <a:spLocks/>
          </p:cNvSpPr>
          <p:nvPr/>
        </p:nvSpPr>
        <p:spPr>
          <a:xfrm>
            <a:off x="941940" y="945325"/>
            <a:ext cx="10515600" cy="140006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GB" sz="5100">
                <a:solidFill>
                  <a:schemeClr val="bg1"/>
                </a:solidFill>
                <a:latin typeface="Bahnschrift" panose="020B0502040204020203" pitchFamily="34" charset="0"/>
              </a:rPr>
              <a:t>Teacher Notes:</a:t>
            </a:r>
          </a:p>
          <a:p>
            <a:pPr fontAlgn="base"/>
            <a:r>
              <a:rPr lang="en-GB" sz="3200">
                <a:solidFill>
                  <a:schemeClr val="bg1"/>
                </a:solidFill>
                <a:latin typeface="Bahnschrift" panose="020B0502040204020203" pitchFamily="34" charset="0"/>
              </a:rPr>
              <a:t>Links to the National Curriculum and where these resources fit within the framework:</a:t>
            </a:r>
          </a:p>
          <a:p>
            <a:pPr fontAlgn="base"/>
            <a:r>
              <a:rPr lang="en-GB">
                <a:latin typeface="Bahnschrift" panose="020B0502040204020203" pitchFamily="34" charset="0"/>
              </a:rPr>
              <a:t> </a:t>
            </a:r>
            <a:br>
              <a:rPr lang="en-GB">
                <a:latin typeface="Bahnschrift" panose="020B0502040204020203" pitchFamily="34" charset="0"/>
              </a:rPr>
            </a:br>
            <a:r>
              <a:rPr lang="en-GB">
                <a:latin typeface="Bahnschrift" panose="020B0502040204020203" pitchFamily="34" charset="0"/>
              </a:rPr>
              <a:t> </a:t>
            </a:r>
            <a:endParaRPr lang="en-GB"/>
          </a:p>
        </p:txBody>
      </p:sp>
      <p:sp>
        <p:nvSpPr>
          <p:cNvPr id="23" name="Rectangle 22"/>
          <p:cNvSpPr/>
          <p:nvPr/>
        </p:nvSpPr>
        <p:spPr>
          <a:xfrm>
            <a:off x="-1" y="158855"/>
            <a:ext cx="4201603" cy="722571"/>
          </a:xfrm>
          <a:prstGeom prst="rect">
            <a:avLst/>
          </a:prstGeom>
          <a:solidFill>
            <a:srgbClr val="E12154"/>
          </a:solidFill>
          <a:ln>
            <a:solidFill>
              <a:srgbClr val="E1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grpSp>
        <p:nvGrpSpPr>
          <p:cNvPr id="26" name="Group 25"/>
          <p:cNvGrpSpPr/>
          <p:nvPr/>
        </p:nvGrpSpPr>
        <p:grpSpPr>
          <a:xfrm>
            <a:off x="-98445" y="293789"/>
            <a:ext cx="6837916" cy="165913"/>
            <a:chOff x="1428205" y="3134268"/>
            <a:chExt cx="6837916" cy="165913"/>
          </a:xfrm>
          <a:solidFill>
            <a:srgbClr val="34A280"/>
          </a:solidFill>
        </p:grpSpPr>
        <p:sp>
          <p:nvSpPr>
            <p:cNvPr id="27" name="Oval 26"/>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6972807" y="293791"/>
            <a:ext cx="5255862" cy="165911"/>
            <a:chOff x="6972807" y="449947"/>
            <a:chExt cx="5255862" cy="165911"/>
          </a:xfrm>
          <a:solidFill>
            <a:srgbClr val="34A280"/>
          </a:solidFill>
        </p:grpSpPr>
        <p:sp>
          <p:nvSpPr>
            <p:cNvPr id="46" name="Oval 45"/>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p:cNvGrpSpPr/>
          <p:nvPr/>
        </p:nvGrpSpPr>
        <p:grpSpPr>
          <a:xfrm>
            <a:off x="-98445" y="554637"/>
            <a:ext cx="6837916" cy="165913"/>
            <a:chOff x="1428205" y="3134268"/>
            <a:chExt cx="6837916" cy="165913"/>
          </a:xfrm>
          <a:solidFill>
            <a:srgbClr val="34A280"/>
          </a:solidFill>
        </p:grpSpPr>
        <p:sp>
          <p:nvSpPr>
            <p:cNvPr id="64" name="Oval 63"/>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 name="TextBox 84"/>
          <p:cNvSpPr txBox="1"/>
          <p:nvPr/>
        </p:nvSpPr>
        <p:spPr>
          <a:xfrm>
            <a:off x="875355" y="2032128"/>
            <a:ext cx="2944630" cy="830997"/>
          </a:xfrm>
          <a:prstGeom prst="rect">
            <a:avLst/>
          </a:prstGeom>
          <a:noFill/>
        </p:spPr>
        <p:txBody>
          <a:bodyPr wrap="square" rtlCol="0">
            <a:spAutoFit/>
          </a:bodyPr>
          <a:lstStyle/>
          <a:p>
            <a:pPr algn="just"/>
            <a:r>
              <a:rPr lang="en-GB" sz="1600" b="1">
                <a:solidFill>
                  <a:schemeClr val="bg1"/>
                </a:solidFill>
                <a:latin typeface="Bahnschrift" panose="020B0502040204020203" pitchFamily="34" charset="0"/>
              </a:rPr>
              <a:t>Art KS1:</a:t>
            </a:r>
          </a:p>
          <a:p>
            <a:pPr algn="just"/>
            <a:r>
              <a:rPr lang="en-GB" sz="1400">
                <a:solidFill>
                  <a:schemeClr val="bg1"/>
                </a:solidFill>
                <a:latin typeface="Bahnschrift" panose="020B0502040204020203" pitchFamily="34" charset="0"/>
              </a:rPr>
              <a:t>Pupils should be taught:</a:t>
            </a:r>
          </a:p>
          <a:p>
            <a:pPr algn="just"/>
            <a:endParaRPr lang="en-GB" sz="1600">
              <a:solidFill>
                <a:schemeClr val="bg1"/>
              </a:solidFill>
              <a:latin typeface="Bahnschrift" panose="020B0502040204020203" pitchFamily="34" charset="0"/>
            </a:endParaRPr>
          </a:p>
        </p:txBody>
      </p:sp>
      <p:sp>
        <p:nvSpPr>
          <p:cNvPr id="82" name="Rectangle 81"/>
          <p:cNvSpPr/>
          <p:nvPr/>
        </p:nvSpPr>
        <p:spPr>
          <a:xfrm>
            <a:off x="726622" y="2754710"/>
            <a:ext cx="4693161" cy="639236"/>
          </a:xfrm>
          <a:prstGeom prst="rect">
            <a:avLst/>
          </a:prstGeom>
          <a:noFill/>
          <a:ln>
            <a:solidFill>
              <a:srgbClr val="34A2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20" name="TextBox 19"/>
          <p:cNvSpPr txBox="1"/>
          <p:nvPr/>
        </p:nvSpPr>
        <p:spPr>
          <a:xfrm>
            <a:off x="854972" y="2803757"/>
            <a:ext cx="4412290" cy="523220"/>
          </a:xfrm>
          <a:prstGeom prst="rect">
            <a:avLst/>
          </a:prstGeom>
          <a:noFill/>
        </p:spPr>
        <p:txBody>
          <a:bodyPr wrap="square" lIns="91440" tIns="45720" rIns="91440" bIns="45720" rtlCol="0" anchor="t">
            <a:spAutoFit/>
          </a:bodyPr>
          <a:lstStyle/>
          <a:p>
            <a:pPr algn="just"/>
            <a:r>
              <a:rPr lang="en-GB" sz="1400">
                <a:latin typeface="Bahnschrift"/>
              </a:rPr>
              <a:t>to use a range of materials creatively to design and make products</a:t>
            </a:r>
          </a:p>
        </p:txBody>
      </p:sp>
      <p:sp>
        <p:nvSpPr>
          <p:cNvPr id="83" name="Rectangle 82"/>
          <p:cNvSpPr/>
          <p:nvPr/>
        </p:nvSpPr>
        <p:spPr>
          <a:xfrm>
            <a:off x="733921" y="3574673"/>
            <a:ext cx="4700197" cy="542267"/>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84" name="TextBox 83"/>
          <p:cNvSpPr txBox="1"/>
          <p:nvPr/>
        </p:nvSpPr>
        <p:spPr>
          <a:xfrm>
            <a:off x="870930" y="3589082"/>
            <a:ext cx="4412293" cy="523220"/>
          </a:xfrm>
          <a:prstGeom prst="rect">
            <a:avLst/>
          </a:prstGeom>
          <a:noFill/>
        </p:spPr>
        <p:txBody>
          <a:bodyPr wrap="square" lIns="91440" tIns="45720" rIns="91440" bIns="45720" rtlCol="0" anchor="t">
            <a:spAutoFit/>
          </a:bodyPr>
          <a:lstStyle/>
          <a:p>
            <a:pPr algn="just"/>
            <a:r>
              <a:rPr lang="en-GB" sz="1400">
                <a:latin typeface="Bahnschrift"/>
              </a:rPr>
              <a:t>to use drawing, painting and sculpture to develop and share their ideas, experiences and imagination</a:t>
            </a:r>
          </a:p>
        </p:txBody>
      </p:sp>
      <p:sp>
        <p:nvSpPr>
          <p:cNvPr id="86" name="Rectangle 85"/>
          <p:cNvSpPr/>
          <p:nvPr/>
        </p:nvSpPr>
        <p:spPr>
          <a:xfrm>
            <a:off x="738699" y="4302645"/>
            <a:ext cx="4696776" cy="780851"/>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87" name="TextBox 86"/>
          <p:cNvSpPr txBox="1"/>
          <p:nvPr/>
        </p:nvSpPr>
        <p:spPr>
          <a:xfrm>
            <a:off x="870594" y="4345456"/>
            <a:ext cx="4348405" cy="940648"/>
          </a:xfrm>
          <a:prstGeom prst="rect">
            <a:avLst/>
          </a:prstGeom>
          <a:noFill/>
        </p:spPr>
        <p:txBody>
          <a:bodyPr wrap="square" lIns="91440" tIns="45720" rIns="91440" bIns="45720" rtlCol="0" anchor="t">
            <a:spAutoFit/>
          </a:bodyPr>
          <a:lstStyle/>
          <a:p>
            <a:pPr algn="just"/>
            <a:r>
              <a:rPr lang="en-GB" sz="1400">
                <a:latin typeface="Bahnschrift"/>
              </a:rPr>
              <a:t>to develop a wide range of art and design techniques in using colour, pattern, texture, line, shape, form and space</a:t>
            </a:r>
          </a:p>
          <a:p>
            <a:pPr algn="just"/>
            <a:endParaRPr lang="en-GB" sz="1200">
              <a:latin typeface="Bahnschrift" panose="020B0502040204020203" pitchFamily="34" charset="0"/>
            </a:endParaRPr>
          </a:p>
        </p:txBody>
      </p:sp>
      <p:sp>
        <p:nvSpPr>
          <p:cNvPr id="88" name="Rectangle 87"/>
          <p:cNvSpPr/>
          <p:nvPr/>
        </p:nvSpPr>
        <p:spPr>
          <a:xfrm>
            <a:off x="730499" y="5281658"/>
            <a:ext cx="4695150" cy="1019558"/>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89" name="TextBox 88"/>
          <p:cNvSpPr txBox="1"/>
          <p:nvPr/>
        </p:nvSpPr>
        <p:spPr>
          <a:xfrm>
            <a:off x="871119" y="5323014"/>
            <a:ext cx="4431545" cy="954107"/>
          </a:xfrm>
          <a:prstGeom prst="rect">
            <a:avLst/>
          </a:prstGeom>
          <a:noFill/>
        </p:spPr>
        <p:txBody>
          <a:bodyPr wrap="square" lIns="91440" tIns="45720" rIns="91440" bIns="45720" rtlCol="0" anchor="t">
            <a:spAutoFit/>
          </a:bodyPr>
          <a:lstStyle/>
          <a:p>
            <a:r>
              <a:rPr lang="en-GB" sz="1400">
                <a:latin typeface="Bahnschrift"/>
              </a:rPr>
              <a:t>about the work of a range of artists, craft makers and designers, describing the differences and similarities between different practices and disciplines, and making links to their own work.</a:t>
            </a:r>
          </a:p>
        </p:txBody>
      </p:sp>
      <p:sp>
        <p:nvSpPr>
          <p:cNvPr id="92" name="Rectangle 91"/>
          <p:cNvSpPr/>
          <p:nvPr/>
        </p:nvSpPr>
        <p:spPr>
          <a:xfrm>
            <a:off x="6365490" y="2751802"/>
            <a:ext cx="4696776" cy="1096951"/>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3" name="TextBox 92"/>
          <p:cNvSpPr txBox="1"/>
          <p:nvPr/>
        </p:nvSpPr>
        <p:spPr>
          <a:xfrm>
            <a:off x="6471408" y="2810963"/>
            <a:ext cx="4443654" cy="962766"/>
          </a:xfrm>
          <a:prstGeom prst="rect">
            <a:avLst/>
          </a:prstGeom>
          <a:noFill/>
        </p:spPr>
        <p:txBody>
          <a:bodyPr wrap="square" lIns="91440" tIns="45720" rIns="91440" bIns="45720" rtlCol="0" anchor="t">
            <a:spAutoFit/>
          </a:bodyPr>
          <a:lstStyle/>
          <a:p>
            <a:pPr algn="just"/>
            <a:r>
              <a:rPr lang="en-GB" sz="1400">
                <a:latin typeface="Bahnschrift"/>
              </a:rPr>
              <a:t>to develop their techniques, including their control and their use of materials, with creativity, experimentation and an increasing awareness of different kinds of art, craft and design. </a:t>
            </a:r>
            <a:endParaRPr lang="en-GB" sz="1400">
              <a:solidFill>
                <a:schemeClr val="bg1"/>
              </a:solidFill>
              <a:latin typeface="Bahnschrift"/>
            </a:endParaRPr>
          </a:p>
        </p:txBody>
      </p:sp>
      <p:sp>
        <p:nvSpPr>
          <p:cNvPr id="94" name="Rectangle 93"/>
          <p:cNvSpPr/>
          <p:nvPr/>
        </p:nvSpPr>
        <p:spPr>
          <a:xfrm>
            <a:off x="6364972" y="4006601"/>
            <a:ext cx="4703809" cy="529445"/>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5" name="TextBox 94"/>
          <p:cNvSpPr txBox="1"/>
          <p:nvPr/>
        </p:nvSpPr>
        <p:spPr>
          <a:xfrm>
            <a:off x="6496933" y="4004663"/>
            <a:ext cx="4412293" cy="523220"/>
          </a:xfrm>
          <a:prstGeom prst="rect">
            <a:avLst/>
          </a:prstGeom>
          <a:noFill/>
        </p:spPr>
        <p:txBody>
          <a:bodyPr wrap="square" lIns="91440" tIns="45720" rIns="91440" bIns="45720" rtlCol="0" anchor="t">
            <a:spAutoFit/>
          </a:bodyPr>
          <a:lstStyle/>
          <a:p>
            <a:pPr fontAlgn="base"/>
            <a:r>
              <a:rPr lang="en-GB" sz="1400">
                <a:latin typeface="Bahnschrift"/>
              </a:rPr>
              <a:t>to create sketch books to record their observations and use them to review and revisit ideas</a:t>
            </a:r>
          </a:p>
        </p:txBody>
      </p:sp>
      <p:sp>
        <p:nvSpPr>
          <p:cNvPr id="96" name="Rectangle 95"/>
          <p:cNvSpPr/>
          <p:nvPr/>
        </p:nvSpPr>
        <p:spPr>
          <a:xfrm>
            <a:off x="6377242" y="4675472"/>
            <a:ext cx="4700197" cy="866660"/>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7" name="TextBox 96"/>
          <p:cNvSpPr txBox="1"/>
          <p:nvPr/>
        </p:nvSpPr>
        <p:spPr>
          <a:xfrm>
            <a:off x="6505592" y="4743774"/>
            <a:ext cx="4412293" cy="738664"/>
          </a:xfrm>
          <a:prstGeom prst="rect">
            <a:avLst/>
          </a:prstGeom>
          <a:noFill/>
        </p:spPr>
        <p:txBody>
          <a:bodyPr wrap="square" lIns="91440" tIns="45720" rIns="91440" bIns="45720" rtlCol="0" anchor="t">
            <a:spAutoFit/>
          </a:bodyPr>
          <a:lstStyle/>
          <a:p>
            <a:pPr fontAlgn="base"/>
            <a:r>
              <a:rPr lang="en-GB" sz="1400">
                <a:latin typeface="Bahnschrift"/>
              </a:rPr>
              <a:t>to improve their mastery of art and design techniques, including drawing, painting and sculpture with a range of materials [for example, pencil, charcoal, paint, clay] </a:t>
            </a:r>
          </a:p>
        </p:txBody>
      </p:sp>
      <p:sp>
        <p:nvSpPr>
          <p:cNvPr id="98" name="Rectangle 97"/>
          <p:cNvSpPr/>
          <p:nvPr/>
        </p:nvSpPr>
        <p:spPr>
          <a:xfrm>
            <a:off x="6373662" y="5698876"/>
            <a:ext cx="4700197" cy="363484"/>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99" name="TextBox 98"/>
          <p:cNvSpPr txBox="1"/>
          <p:nvPr/>
        </p:nvSpPr>
        <p:spPr>
          <a:xfrm>
            <a:off x="6484694" y="5732057"/>
            <a:ext cx="4585474" cy="307777"/>
          </a:xfrm>
          <a:prstGeom prst="rect">
            <a:avLst/>
          </a:prstGeom>
          <a:noFill/>
        </p:spPr>
        <p:txBody>
          <a:bodyPr wrap="square" lIns="91440" tIns="45720" rIns="91440" bIns="45720" rtlCol="0" anchor="t">
            <a:spAutoFit/>
          </a:bodyPr>
          <a:lstStyle/>
          <a:p>
            <a:pPr fontAlgn="base"/>
            <a:r>
              <a:rPr lang="en-GB" sz="1400">
                <a:latin typeface="Bahnschrift"/>
              </a:rPr>
              <a:t>about great artists, architects and designers in history. </a:t>
            </a:r>
          </a:p>
        </p:txBody>
      </p:sp>
      <p:sp>
        <p:nvSpPr>
          <p:cNvPr id="101" name="Rectangle 100"/>
          <p:cNvSpPr/>
          <p:nvPr/>
        </p:nvSpPr>
        <p:spPr>
          <a:xfrm>
            <a:off x="6368583" y="1970434"/>
            <a:ext cx="4693683" cy="598090"/>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102" name="TextBox 101"/>
          <p:cNvSpPr txBox="1"/>
          <p:nvPr/>
        </p:nvSpPr>
        <p:spPr>
          <a:xfrm>
            <a:off x="6507141" y="2001788"/>
            <a:ext cx="2944630" cy="830997"/>
          </a:xfrm>
          <a:prstGeom prst="rect">
            <a:avLst/>
          </a:prstGeom>
          <a:noFill/>
        </p:spPr>
        <p:txBody>
          <a:bodyPr wrap="square" rtlCol="0">
            <a:spAutoFit/>
          </a:bodyPr>
          <a:lstStyle/>
          <a:p>
            <a:pPr algn="just"/>
            <a:r>
              <a:rPr lang="en-GB" sz="1200" b="1">
                <a:latin typeface="Bahnschrift" panose="020B0502040204020203" pitchFamily="34" charset="0"/>
              </a:rPr>
              <a:t> </a:t>
            </a:r>
            <a:r>
              <a:rPr lang="en-GB" sz="1600" b="1">
                <a:solidFill>
                  <a:schemeClr val="bg1"/>
                </a:solidFill>
                <a:latin typeface="Bahnschrift" panose="020B0502040204020203" pitchFamily="34" charset="0"/>
              </a:rPr>
              <a:t>Art KS2:</a:t>
            </a:r>
          </a:p>
          <a:p>
            <a:pPr algn="just"/>
            <a:r>
              <a:rPr lang="en-GB" sz="1400">
                <a:solidFill>
                  <a:schemeClr val="bg1"/>
                </a:solidFill>
                <a:latin typeface="Bahnschrift" panose="020B0502040204020203" pitchFamily="34" charset="0"/>
              </a:rPr>
              <a:t>Pupils should be taught:</a:t>
            </a:r>
          </a:p>
          <a:p>
            <a:pPr algn="just"/>
            <a:endParaRPr lang="en-GB" sz="1600">
              <a:solidFill>
                <a:schemeClr val="bg1"/>
              </a:solidFill>
              <a:latin typeface="Bahnschrift" panose="020B0502040204020203" pitchFamily="34" charset="0"/>
            </a:endParaRPr>
          </a:p>
        </p:txBody>
      </p:sp>
    </p:spTree>
    <p:extLst>
      <p:ext uri="{BB962C8B-B14F-4D97-AF65-F5344CB8AC3E}">
        <p14:creationId xmlns:p14="http://schemas.microsoft.com/office/powerpoint/2010/main" val="273382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721971" y="2115128"/>
            <a:ext cx="4692575" cy="522242"/>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22" name="Rectangle 21"/>
          <p:cNvSpPr/>
          <p:nvPr/>
        </p:nvSpPr>
        <p:spPr>
          <a:xfrm>
            <a:off x="714348" y="858101"/>
            <a:ext cx="10369437" cy="1121684"/>
          </a:xfrm>
          <a:prstGeom prst="rect">
            <a:avLst/>
          </a:prstGeom>
          <a:solidFill>
            <a:srgbClr val="E12154"/>
          </a:solidFill>
          <a:ln>
            <a:solidFill>
              <a:srgbClr val="E1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grpSp>
        <p:nvGrpSpPr>
          <p:cNvPr id="4" name="Group 3"/>
          <p:cNvGrpSpPr/>
          <p:nvPr/>
        </p:nvGrpSpPr>
        <p:grpSpPr>
          <a:xfrm>
            <a:off x="6978917" y="554627"/>
            <a:ext cx="5255862" cy="165911"/>
            <a:chOff x="6972807" y="449947"/>
            <a:chExt cx="5255862" cy="165911"/>
          </a:xfrm>
          <a:solidFill>
            <a:srgbClr val="34A280"/>
          </a:solidFill>
        </p:grpSpPr>
        <p:sp>
          <p:nvSpPr>
            <p:cNvPr id="5" name="Oval 4"/>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1"/>
          <p:cNvSpPr txBox="1">
            <a:spLocks/>
          </p:cNvSpPr>
          <p:nvPr/>
        </p:nvSpPr>
        <p:spPr>
          <a:xfrm>
            <a:off x="941940" y="971302"/>
            <a:ext cx="10515600" cy="140006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GB" sz="5100">
                <a:solidFill>
                  <a:schemeClr val="bg1"/>
                </a:solidFill>
                <a:latin typeface="Bahnschrift" panose="020B0502040204020203" pitchFamily="34" charset="0"/>
              </a:rPr>
              <a:t>Teacher Notes:</a:t>
            </a:r>
          </a:p>
          <a:p>
            <a:pPr fontAlgn="base"/>
            <a:r>
              <a:rPr lang="en-GB" sz="3200">
                <a:solidFill>
                  <a:schemeClr val="bg1"/>
                </a:solidFill>
                <a:latin typeface="Bahnschrift" panose="020B0502040204020203" pitchFamily="34" charset="0"/>
              </a:rPr>
              <a:t>Links to the National Curriculum and where these resources fit within the framework:</a:t>
            </a:r>
          </a:p>
          <a:p>
            <a:pPr fontAlgn="base"/>
            <a:r>
              <a:rPr lang="en-GB">
                <a:latin typeface="Bahnschrift" panose="020B0502040204020203" pitchFamily="34" charset="0"/>
              </a:rPr>
              <a:t> </a:t>
            </a:r>
            <a:br>
              <a:rPr lang="en-GB">
                <a:latin typeface="Bahnschrift" panose="020B0502040204020203" pitchFamily="34" charset="0"/>
              </a:rPr>
            </a:br>
            <a:r>
              <a:rPr lang="en-GB">
                <a:latin typeface="Bahnschrift" panose="020B0502040204020203" pitchFamily="34" charset="0"/>
              </a:rPr>
              <a:t> </a:t>
            </a:r>
            <a:endParaRPr lang="en-GB"/>
          </a:p>
        </p:txBody>
      </p:sp>
      <p:sp>
        <p:nvSpPr>
          <p:cNvPr id="23" name="Rectangle 22"/>
          <p:cNvSpPr/>
          <p:nvPr/>
        </p:nvSpPr>
        <p:spPr>
          <a:xfrm>
            <a:off x="-1" y="158855"/>
            <a:ext cx="4201603" cy="722571"/>
          </a:xfrm>
          <a:prstGeom prst="rect">
            <a:avLst/>
          </a:prstGeom>
          <a:solidFill>
            <a:srgbClr val="E12154"/>
          </a:solidFill>
          <a:ln>
            <a:solidFill>
              <a:srgbClr val="E1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grpSp>
        <p:nvGrpSpPr>
          <p:cNvPr id="26" name="Group 25"/>
          <p:cNvGrpSpPr/>
          <p:nvPr/>
        </p:nvGrpSpPr>
        <p:grpSpPr>
          <a:xfrm>
            <a:off x="-98445" y="293789"/>
            <a:ext cx="6837916" cy="165913"/>
            <a:chOff x="1428205" y="3134268"/>
            <a:chExt cx="6837916" cy="165913"/>
          </a:xfrm>
          <a:solidFill>
            <a:srgbClr val="34A280"/>
          </a:solidFill>
        </p:grpSpPr>
        <p:sp>
          <p:nvSpPr>
            <p:cNvPr id="27" name="Oval 26"/>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6972807" y="293791"/>
            <a:ext cx="5255862" cy="165911"/>
            <a:chOff x="6972807" y="449947"/>
            <a:chExt cx="5255862" cy="165911"/>
          </a:xfrm>
          <a:solidFill>
            <a:srgbClr val="34A280"/>
          </a:solidFill>
        </p:grpSpPr>
        <p:sp>
          <p:nvSpPr>
            <p:cNvPr id="46" name="Oval 45"/>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p:cNvGrpSpPr/>
          <p:nvPr/>
        </p:nvGrpSpPr>
        <p:grpSpPr>
          <a:xfrm>
            <a:off x="-98445" y="554637"/>
            <a:ext cx="6837916" cy="165913"/>
            <a:chOff x="1428205" y="3134268"/>
            <a:chExt cx="6837916" cy="165913"/>
          </a:xfrm>
          <a:solidFill>
            <a:srgbClr val="34A280"/>
          </a:solidFill>
        </p:grpSpPr>
        <p:sp>
          <p:nvSpPr>
            <p:cNvPr id="64" name="Oval 63"/>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 name="TextBox 84"/>
          <p:cNvSpPr txBox="1"/>
          <p:nvPr/>
        </p:nvSpPr>
        <p:spPr>
          <a:xfrm>
            <a:off x="875355" y="2179332"/>
            <a:ext cx="2944630" cy="584775"/>
          </a:xfrm>
          <a:prstGeom prst="rect">
            <a:avLst/>
          </a:prstGeom>
          <a:noFill/>
        </p:spPr>
        <p:txBody>
          <a:bodyPr wrap="square" rtlCol="0">
            <a:spAutoFit/>
          </a:bodyPr>
          <a:lstStyle/>
          <a:p>
            <a:pPr algn="just"/>
            <a:r>
              <a:rPr lang="en-GB" sz="1600" b="1">
                <a:solidFill>
                  <a:schemeClr val="bg1"/>
                </a:solidFill>
                <a:latin typeface="Bahnschrift" panose="020B0502040204020203" pitchFamily="34" charset="0"/>
              </a:rPr>
              <a:t>Geography:KS1/2/3</a:t>
            </a:r>
            <a:r>
              <a:rPr lang="en-GB" sz="1600" b="1">
                <a:solidFill>
                  <a:srgbClr val="000000"/>
                </a:solidFill>
                <a:latin typeface="Bahnschrift" panose="020B0502040204020203" pitchFamily="34" charset="0"/>
              </a:rPr>
              <a:t> </a:t>
            </a:r>
          </a:p>
          <a:p>
            <a:pPr algn="just"/>
            <a:endParaRPr lang="en-GB" sz="1600">
              <a:solidFill>
                <a:schemeClr val="bg1"/>
              </a:solidFill>
              <a:latin typeface="Bahnschrift" panose="020B0502040204020203" pitchFamily="34" charset="0"/>
            </a:endParaRPr>
          </a:p>
        </p:txBody>
      </p:sp>
      <p:sp>
        <p:nvSpPr>
          <p:cNvPr id="82" name="Rectangle 81"/>
          <p:cNvSpPr/>
          <p:nvPr/>
        </p:nvSpPr>
        <p:spPr>
          <a:xfrm>
            <a:off x="717963" y="2754709"/>
            <a:ext cx="4693161" cy="1465368"/>
          </a:xfrm>
          <a:prstGeom prst="rect">
            <a:avLst/>
          </a:prstGeom>
          <a:noFill/>
          <a:ln>
            <a:solidFill>
              <a:srgbClr val="34A2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20" name="TextBox 19"/>
          <p:cNvSpPr txBox="1"/>
          <p:nvPr/>
        </p:nvSpPr>
        <p:spPr>
          <a:xfrm>
            <a:off x="854972" y="2797521"/>
            <a:ext cx="4412290" cy="1384995"/>
          </a:xfrm>
          <a:prstGeom prst="rect">
            <a:avLst/>
          </a:prstGeom>
          <a:noFill/>
        </p:spPr>
        <p:txBody>
          <a:bodyPr wrap="square" lIns="91440" tIns="45720" rIns="91440" bIns="45720" rtlCol="0" anchor="t">
            <a:spAutoFit/>
          </a:bodyPr>
          <a:lstStyle/>
          <a:p>
            <a:pPr algn="just" fontAlgn="base"/>
            <a:r>
              <a:rPr lang="en-GB" sz="1400">
                <a:solidFill>
                  <a:srgbClr val="000000"/>
                </a:solidFill>
                <a:latin typeface="Bahnschrift"/>
              </a:rPr>
              <a:t>Pupils should develop knowledge about the world, the United Kingdom and their locality. They should understand basic subject-specific vocabulary relating to human and physical geography and begin to use geographical skills, including first-hand observation, to enhance their locational awareness. </a:t>
            </a:r>
          </a:p>
        </p:txBody>
      </p:sp>
      <p:sp>
        <p:nvSpPr>
          <p:cNvPr id="86" name="Rectangle 85"/>
          <p:cNvSpPr/>
          <p:nvPr/>
        </p:nvSpPr>
        <p:spPr>
          <a:xfrm>
            <a:off x="721381" y="4325848"/>
            <a:ext cx="4688117" cy="2123581"/>
          </a:xfrm>
          <a:prstGeom prst="rect">
            <a:avLst/>
          </a:prstGeom>
          <a:noFill/>
          <a:ln>
            <a:solidFill>
              <a:srgbClr val="34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
        <p:nvSpPr>
          <p:cNvPr id="87" name="TextBox 86"/>
          <p:cNvSpPr txBox="1"/>
          <p:nvPr/>
        </p:nvSpPr>
        <p:spPr>
          <a:xfrm>
            <a:off x="781078" y="4389372"/>
            <a:ext cx="4512927" cy="2215991"/>
          </a:xfrm>
          <a:prstGeom prst="rect">
            <a:avLst/>
          </a:prstGeom>
          <a:noFill/>
        </p:spPr>
        <p:txBody>
          <a:bodyPr wrap="square" lIns="91440" tIns="45720" rIns="91440" bIns="45720" rtlCol="0" anchor="t">
            <a:spAutoFit/>
          </a:bodyPr>
          <a:lstStyle/>
          <a:p>
            <a:pPr algn="just" fontAlgn="base"/>
            <a:r>
              <a:rPr lang="en-GB" sz="1400">
                <a:solidFill>
                  <a:srgbClr val="000000"/>
                </a:solidFill>
                <a:latin typeface="Bahnschrift"/>
              </a:rPr>
              <a:t>Pupils can: </a:t>
            </a:r>
          </a:p>
          <a:p>
            <a:pPr algn="just" fontAlgn="base">
              <a:buFont typeface="Arial" panose="020B0604020202020204" pitchFamily="34" charset="0"/>
              <a:buChar char="•"/>
            </a:pPr>
            <a:r>
              <a:rPr lang="en-GB" sz="1400">
                <a:solidFill>
                  <a:srgbClr val="000000"/>
                </a:solidFill>
                <a:latin typeface="Bahnschrift"/>
              </a:rPr>
              <a:t>use maps, atlases and globes to identify the United Kingdom and its countries, as well as the countries, continents and oceans studied at this key stage. </a:t>
            </a:r>
          </a:p>
          <a:p>
            <a:pPr algn="just" fontAlgn="base">
              <a:buFont typeface="Arial" panose="020B0604020202020204" pitchFamily="34" charset="0"/>
              <a:buChar char="•"/>
            </a:pPr>
            <a:endParaRPr lang="en-GB" sz="1400">
              <a:solidFill>
                <a:srgbClr val="000000"/>
              </a:solidFill>
              <a:latin typeface="Bahnschrift" panose="020B0502040204020203" pitchFamily="34" charset="0"/>
            </a:endParaRPr>
          </a:p>
          <a:p>
            <a:pPr algn="just" fontAlgn="base">
              <a:buFont typeface="Arial" panose="020B0604020202020204" pitchFamily="34" charset="0"/>
              <a:buChar char="•"/>
            </a:pPr>
            <a:r>
              <a:rPr lang="en-GB" sz="1400">
                <a:solidFill>
                  <a:srgbClr val="000000"/>
                </a:solidFill>
                <a:latin typeface="Bahnschrift"/>
              </a:rPr>
              <a:t>use aerial photographs and plan perspectives to recognise landmarks and basic human and physical features; devise a simple map; and use and construct basic symbols in a key. </a:t>
            </a:r>
          </a:p>
          <a:p>
            <a:pPr algn="just"/>
            <a:endParaRPr lang="en-GB" sz="1200">
              <a:latin typeface="Bahnschrift" panose="020B0502040204020203" pitchFamily="34" charset="0"/>
            </a:endParaRPr>
          </a:p>
        </p:txBody>
      </p:sp>
      <p:sp>
        <p:nvSpPr>
          <p:cNvPr id="103" name="Rectangle 102"/>
          <p:cNvSpPr/>
          <p:nvPr/>
        </p:nvSpPr>
        <p:spPr>
          <a:xfrm>
            <a:off x="6282766" y="2178957"/>
            <a:ext cx="4640020" cy="2901759"/>
          </a:xfrm>
          <a:prstGeom prst="rect">
            <a:avLst/>
          </a:prstGeom>
        </p:spPr>
        <p:txBody>
          <a:bodyPr wrap="square" lIns="91440" tIns="45720" rIns="91440" bIns="45720" anchor="t">
            <a:spAutoFit/>
          </a:bodyPr>
          <a:lstStyle/>
          <a:p>
            <a:pPr algn="just" fontAlgn="base"/>
            <a:r>
              <a:rPr lang="en-GB" sz="1400" b="1">
                <a:solidFill>
                  <a:srgbClr val="000000"/>
                </a:solidFill>
                <a:latin typeface="Bahnschrift"/>
              </a:rPr>
              <a:t>Locational Knowledge: </a:t>
            </a:r>
          </a:p>
          <a:p>
            <a:pPr algn="just" fontAlgn="base"/>
            <a:endParaRPr lang="en-GB" sz="1400" b="1">
              <a:solidFill>
                <a:srgbClr val="000000"/>
              </a:solidFill>
              <a:latin typeface="Bahnschrift" panose="020B0502040204020203" pitchFamily="34" charset="0"/>
            </a:endParaRPr>
          </a:p>
          <a:p>
            <a:pPr algn="just" fontAlgn="base">
              <a:buFont typeface="Arial" panose="020B0604020202020204" pitchFamily="34" charset="0"/>
              <a:buChar char="•"/>
            </a:pPr>
            <a:r>
              <a:rPr lang="en-GB" sz="1400">
                <a:solidFill>
                  <a:srgbClr val="000000"/>
                </a:solidFill>
                <a:latin typeface="Bahnschrift"/>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a:t>
            </a:r>
          </a:p>
          <a:p>
            <a:pPr algn="just" fontAlgn="base">
              <a:buFont typeface="Arial" panose="020B0604020202020204" pitchFamily="34" charset="0"/>
              <a:buChar char="•"/>
            </a:pPr>
            <a:endParaRPr lang="en-GB" sz="1400">
              <a:solidFill>
                <a:srgbClr val="000000"/>
              </a:solidFill>
              <a:latin typeface="Bahnschrift" panose="020B0502040204020203" pitchFamily="34" charset="0"/>
            </a:endParaRPr>
          </a:p>
          <a:p>
            <a:pPr algn="just" fontAlgn="base">
              <a:buFont typeface="Arial" panose="020B0604020202020204" pitchFamily="34" charset="0"/>
              <a:buChar char="•"/>
            </a:pPr>
            <a:r>
              <a:rPr lang="en-GB" sz="1400">
                <a:solidFill>
                  <a:srgbClr val="000000"/>
                </a:solidFill>
                <a:latin typeface="Bahnschrift"/>
              </a:rPr>
              <a:t>human geography, including: types of settlement and land use, economic activity including trade links, and the distribution of natural resources including energy, food, minerals and water </a:t>
            </a:r>
          </a:p>
        </p:txBody>
      </p:sp>
      <p:sp>
        <p:nvSpPr>
          <p:cNvPr id="104" name="Rectangle 103"/>
          <p:cNvSpPr/>
          <p:nvPr/>
        </p:nvSpPr>
        <p:spPr>
          <a:xfrm>
            <a:off x="6222290" y="2086453"/>
            <a:ext cx="4870154" cy="3087985"/>
          </a:xfrm>
          <a:prstGeom prst="rect">
            <a:avLst/>
          </a:prstGeom>
          <a:noFill/>
          <a:ln>
            <a:solidFill>
              <a:srgbClr val="34A2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3194"/>
              </a:solidFill>
            </a:endParaRPr>
          </a:p>
        </p:txBody>
      </p:sp>
    </p:spTree>
    <p:extLst>
      <p:ext uri="{BB962C8B-B14F-4D97-AF65-F5344CB8AC3E}">
        <p14:creationId xmlns:p14="http://schemas.microsoft.com/office/powerpoint/2010/main" val="166968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4316819" y="4200979"/>
            <a:ext cx="5528931" cy="2545240"/>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1624097" y="1517566"/>
            <a:ext cx="7070651" cy="2545240"/>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7" name="Picture 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1814">
            <a:off x="7297822" y="1560503"/>
            <a:ext cx="4777642" cy="2812157"/>
          </a:xfrm>
          <a:prstGeom prst="rect">
            <a:avLst/>
          </a:prstGeom>
        </p:spPr>
      </p:pic>
      <p:sp>
        <p:nvSpPr>
          <p:cNvPr id="20" name="Rectangle 19"/>
          <p:cNvSpPr/>
          <p:nvPr/>
        </p:nvSpPr>
        <p:spPr>
          <a:xfrm>
            <a:off x="157093" y="415640"/>
            <a:ext cx="11492285" cy="867919"/>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p:nvSpPr>
        <p:spPr>
          <a:xfrm>
            <a:off x="632201" y="470292"/>
            <a:ext cx="10515600" cy="1400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GB" sz="4000">
                <a:solidFill>
                  <a:schemeClr val="bg1"/>
                </a:solidFill>
                <a:latin typeface="Bahnschrift" panose="020B0502040204020203" pitchFamily="34" charset="0"/>
              </a:rPr>
              <a:t>Lindisfarne and the sea</a:t>
            </a:r>
            <a:r>
              <a:rPr lang="en-GB"/>
              <a:t> </a:t>
            </a:r>
            <a:r>
              <a:rPr lang="en-GB">
                <a:latin typeface="Bahnschrift" panose="020B0502040204020203" pitchFamily="34" charset="0"/>
              </a:rPr>
              <a:t> </a:t>
            </a:r>
            <a:br>
              <a:rPr lang="en-GB">
                <a:latin typeface="Bahnschrift" panose="020B0502040204020203" pitchFamily="34" charset="0"/>
              </a:rPr>
            </a:br>
            <a:r>
              <a:rPr lang="en-GB">
                <a:latin typeface="Bahnschrift" panose="020B0502040204020203" pitchFamily="34" charset="0"/>
              </a:rPr>
              <a:t> </a:t>
            </a:r>
            <a:endParaRPr lang="en-GB"/>
          </a:p>
        </p:txBody>
      </p:sp>
      <p:grpSp>
        <p:nvGrpSpPr>
          <p:cNvPr id="45" name="Group 44"/>
          <p:cNvGrpSpPr/>
          <p:nvPr/>
        </p:nvGrpSpPr>
        <p:grpSpPr>
          <a:xfrm rot="5400000">
            <a:off x="-2233285" y="2701810"/>
            <a:ext cx="5255862" cy="165911"/>
            <a:chOff x="6972807" y="449947"/>
            <a:chExt cx="5255862" cy="165911"/>
          </a:xfrm>
          <a:solidFill>
            <a:srgbClr val="FEB413"/>
          </a:solidFill>
        </p:grpSpPr>
        <p:sp>
          <p:nvSpPr>
            <p:cNvPr id="46" name="Oval 45"/>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7" name="Oval 46"/>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8" name="Oval 47"/>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9" name="Oval 48"/>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0" name="Oval 49"/>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1" name="Oval 50"/>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2" name="Oval 51"/>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3" name="Oval 52"/>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4" name="Oval 53"/>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5" name="Oval 54"/>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6" name="Oval 55"/>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7" name="Oval 56"/>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8" name="Oval 57"/>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9" name="Oval 58"/>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60" name="Oval 59"/>
          <p:cNvSpPr/>
          <p:nvPr/>
        </p:nvSpPr>
        <p:spPr>
          <a:xfrm>
            <a:off x="10373121" y="74669"/>
            <a:ext cx="1606164" cy="1606164"/>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10474725" y="455034"/>
            <a:ext cx="1446492" cy="923330"/>
          </a:xfrm>
          <a:prstGeom prst="rect">
            <a:avLst/>
          </a:prstGeom>
          <a:noFill/>
        </p:spPr>
        <p:txBody>
          <a:bodyPr wrap="square" rtlCol="0">
            <a:spAutoFit/>
          </a:bodyPr>
          <a:lstStyle/>
          <a:p>
            <a:pPr algn="ctr"/>
            <a:r>
              <a:rPr lang="en-GB" sz="1200">
                <a:solidFill>
                  <a:schemeClr val="bg1"/>
                </a:solidFill>
                <a:latin typeface="Bahnschrift" panose="020B0502040204020203" pitchFamily="34" charset="0"/>
              </a:rPr>
              <a:t>Curriculum links: GEOG, HIST, DT, ART, ENGLISH, MFL, PHSE</a:t>
            </a:r>
            <a:r>
              <a:rPr lang="en-GB"/>
              <a:t> </a:t>
            </a:r>
            <a:endParaRPr lang="en-GB" sz="1000">
              <a:solidFill>
                <a:schemeClr val="bg1"/>
              </a:solidFill>
              <a:latin typeface="Bahnschrift" panose="020B0502040204020203" pitchFamily="34" charset="0"/>
            </a:endParaRPr>
          </a:p>
        </p:txBody>
      </p:sp>
      <p:grpSp>
        <p:nvGrpSpPr>
          <p:cNvPr id="82" name="Group 81"/>
          <p:cNvGrpSpPr/>
          <p:nvPr/>
        </p:nvGrpSpPr>
        <p:grpSpPr>
          <a:xfrm rot="5400000">
            <a:off x="-2233296" y="8261586"/>
            <a:ext cx="5255862" cy="165911"/>
            <a:chOff x="6972807" y="449947"/>
            <a:chExt cx="5255862" cy="165911"/>
          </a:xfrm>
          <a:solidFill>
            <a:srgbClr val="FEB413"/>
          </a:solidFill>
        </p:grpSpPr>
        <p:sp>
          <p:nvSpPr>
            <p:cNvPr id="83" name="Oval 82"/>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4" name="Oval 83"/>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5" name="Oval 84"/>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6" name="Oval 85"/>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7" name="Oval 86"/>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8" name="Oval 87"/>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9" name="Oval 88"/>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0" name="Oval 89"/>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1" name="Oval 90"/>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2" name="Oval 91"/>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3" name="Oval 92"/>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4" name="Oval 93"/>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5" name="Oval 94"/>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6" name="Oval 95"/>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2" name="Rectangle 1"/>
          <p:cNvSpPr/>
          <p:nvPr/>
        </p:nvSpPr>
        <p:spPr>
          <a:xfrm>
            <a:off x="2088210" y="1749446"/>
            <a:ext cx="4917185" cy="1815882"/>
          </a:xfrm>
          <a:prstGeom prst="rect">
            <a:avLst/>
          </a:prstGeom>
        </p:spPr>
        <p:txBody>
          <a:bodyPr wrap="square">
            <a:spAutoFit/>
          </a:bodyPr>
          <a:lstStyle/>
          <a:p>
            <a:pPr fontAlgn="base"/>
            <a:r>
              <a:rPr lang="en-GB" sz="1600">
                <a:solidFill>
                  <a:schemeClr val="bg1"/>
                </a:solidFill>
                <a:latin typeface="Bahnschrift" panose="020B0502040204020203" pitchFamily="34" charset="0"/>
              </a:rPr>
              <a:t>Anglo Saxons had many links with the outside world. Archaeologists around the UK have excavated merchants houses and found goods that were bought and sold from places as far away as North Africa, the middle East and Sri Lanka. They traded across the known world in their vessels like the illustration in the picture.</a:t>
            </a:r>
            <a:r>
              <a:rPr lang="en-GB" sz="1600">
                <a:solidFill>
                  <a:srgbClr val="000000"/>
                </a:solidFill>
                <a:latin typeface="Bahnschrift" panose="020B0502040204020203" pitchFamily="34" charset="0"/>
              </a:rPr>
              <a:t> </a:t>
            </a:r>
            <a:r>
              <a:rPr lang="en-GB" sz="1400">
                <a:solidFill>
                  <a:srgbClr val="000000"/>
                </a:solidFill>
                <a:latin typeface="Bahnschrift" panose="020B0502040204020203" pitchFamily="34" charset="0"/>
              </a:rPr>
              <a:t>  </a:t>
            </a:r>
            <a:endParaRPr lang="en-GB" sz="1400" b="0" i="0">
              <a:solidFill>
                <a:srgbClr val="000000"/>
              </a:solidFill>
              <a:effectLst/>
              <a:latin typeface="Bahnschrift"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1382">
            <a:off x="2068279" y="3834752"/>
            <a:ext cx="2340713" cy="3085766"/>
          </a:xfrm>
          <a:prstGeom prst="rect">
            <a:avLst/>
          </a:prstGeom>
        </p:spPr>
      </p:pic>
      <p:sp>
        <p:nvSpPr>
          <p:cNvPr id="98" name="Rectangle 97"/>
          <p:cNvSpPr/>
          <p:nvPr/>
        </p:nvSpPr>
        <p:spPr>
          <a:xfrm>
            <a:off x="4917009" y="4470478"/>
            <a:ext cx="4069495" cy="2062103"/>
          </a:xfrm>
          <a:prstGeom prst="rect">
            <a:avLst/>
          </a:prstGeom>
        </p:spPr>
        <p:txBody>
          <a:bodyPr wrap="square">
            <a:spAutoFit/>
          </a:bodyPr>
          <a:lstStyle/>
          <a:p>
            <a:r>
              <a:rPr lang="en-GB" sz="1600">
                <a:solidFill>
                  <a:schemeClr val="bg1"/>
                </a:solidFill>
                <a:latin typeface="Bahnschrift" panose="020B0502040204020203" pitchFamily="34" charset="0"/>
              </a:rPr>
              <a:t>The sea was an important part of life on Lindisfarne. Food was usually sourced locally and at Lindisfarne, people relied on ‘Fruits of the sea’: oysters / cockles / fish / seals/ sea birds. The sea was how we connected with other cultures and carried latest ideas, folk lore, news, goods and much more. </a:t>
            </a:r>
            <a:endParaRPr lang="en-GB" sz="1600">
              <a:solidFill>
                <a:schemeClr val="bg1"/>
              </a:solidFill>
            </a:endParaRPr>
          </a:p>
        </p:txBody>
      </p:sp>
    </p:spTree>
    <p:extLst>
      <p:ext uri="{BB962C8B-B14F-4D97-AF65-F5344CB8AC3E}">
        <p14:creationId xmlns:p14="http://schemas.microsoft.com/office/powerpoint/2010/main" val="136082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6227357"/>
            <a:ext cx="12211484" cy="520836"/>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324696"/>
            <a:ext cx="12192000" cy="751819"/>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42112" y="350532"/>
            <a:ext cx="9139787" cy="923330"/>
          </a:xfrm>
          <a:prstGeom prst="rect">
            <a:avLst/>
          </a:prstGeom>
        </p:spPr>
        <p:txBody>
          <a:bodyPr wrap="square">
            <a:spAutoFit/>
          </a:bodyPr>
          <a:lstStyle/>
          <a:p>
            <a:r>
              <a:rPr lang="en-GB">
                <a:solidFill>
                  <a:schemeClr val="bg1"/>
                </a:solidFill>
                <a:latin typeface="Bahnschrift" panose="020B0502040204020203" pitchFamily="34" charset="0"/>
              </a:rPr>
              <a:t>How do we do this now?</a:t>
            </a:r>
          </a:p>
          <a:p>
            <a:r>
              <a:rPr lang="en-GB">
                <a:solidFill>
                  <a:schemeClr val="bg1"/>
                </a:solidFill>
                <a:latin typeface="Bahnschrift" panose="020B0502040204020203" pitchFamily="34" charset="0"/>
              </a:rPr>
              <a:t>Can you think of some good news you could share? </a:t>
            </a:r>
          </a:p>
          <a:p>
            <a:endParaRPr lang="en-GB"/>
          </a:p>
        </p:txBody>
      </p:sp>
      <p:grpSp>
        <p:nvGrpSpPr>
          <p:cNvPr id="22" name="Group 21"/>
          <p:cNvGrpSpPr/>
          <p:nvPr/>
        </p:nvGrpSpPr>
        <p:grpSpPr>
          <a:xfrm rot="5400000">
            <a:off x="-3205996" y="3336001"/>
            <a:ext cx="6837916" cy="165913"/>
            <a:chOff x="1428205" y="3134268"/>
            <a:chExt cx="6837916" cy="165913"/>
          </a:xfrm>
          <a:solidFill>
            <a:srgbClr val="34A280"/>
          </a:solidFill>
        </p:grpSpPr>
        <p:sp>
          <p:nvSpPr>
            <p:cNvPr id="23" name="Oval 22"/>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Oval 40"/>
          <p:cNvSpPr/>
          <p:nvPr/>
        </p:nvSpPr>
        <p:spPr>
          <a:xfrm rot="6191511">
            <a:off x="7396102" y="1700003"/>
            <a:ext cx="1929020" cy="1929020"/>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489508" y="1804559"/>
            <a:ext cx="1729843" cy="1729843"/>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6191511">
            <a:off x="3650700" y="1950220"/>
            <a:ext cx="2004479" cy="2004479"/>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667389" y="3832133"/>
            <a:ext cx="1893181" cy="1893181"/>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817270" y="2160445"/>
            <a:ext cx="1627368" cy="1627368"/>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10081899" y="2480990"/>
            <a:ext cx="1758639" cy="1834005"/>
          </a:xfrm>
          <a:prstGeom prst="ellipse">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rot="6191511">
            <a:off x="9900240" y="2362484"/>
            <a:ext cx="2099390" cy="2099390"/>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rot="6191511">
            <a:off x="5693240" y="3840514"/>
            <a:ext cx="1876421" cy="1876421"/>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129049" y="2461747"/>
            <a:ext cx="1047779" cy="981423"/>
          </a:xfrm>
          <a:prstGeom prst="rect">
            <a:avLst/>
          </a:prstGeom>
        </p:spPr>
        <p:txBody>
          <a:bodyPr wrap="square">
            <a:spAutoFit/>
          </a:bodyPr>
          <a:lstStyle/>
          <a:p>
            <a:pPr algn="ctr">
              <a:lnSpc>
                <a:spcPct val="107000"/>
              </a:lnSpc>
              <a:spcAft>
                <a:spcPts val="800"/>
              </a:spcAft>
            </a:pPr>
            <a:r>
              <a:rPr lang="en-GB">
                <a:solidFill>
                  <a:schemeClr val="bg1"/>
                </a:solidFill>
                <a:latin typeface="Bahnschrift" panose="020B0502040204020203" pitchFamily="34" charset="0"/>
              </a:rPr>
              <a:t>Where were you? </a:t>
            </a:r>
            <a:endParaRPr lang="en-GB" sz="120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789558" y="4274936"/>
            <a:ext cx="1667694" cy="981423"/>
          </a:xfrm>
          <a:prstGeom prst="rect">
            <a:avLst/>
          </a:prstGeom>
        </p:spPr>
        <p:txBody>
          <a:bodyPr wrap="square">
            <a:spAutoFit/>
          </a:bodyPr>
          <a:lstStyle/>
          <a:p>
            <a:pPr algn="ctr">
              <a:lnSpc>
                <a:spcPct val="107000"/>
              </a:lnSpc>
              <a:spcAft>
                <a:spcPts val="800"/>
              </a:spcAft>
            </a:pPr>
            <a:r>
              <a:rPr lang="en-GB">
                <a:solidFill>
                  <a:schemeClr val="bg1"/>
                </a:solidFill>
                <a:latin typeface="Bahnschrift" panose="020B0502040204020203" pitchFamily="34" charset="0"/>
              </a:rPr>
              <a:t>Why did it make you happy? </a:t>
            </a:r>
            <a:endParaRPr lang="en-GB" sz="120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45186" y="2635810"/>
            <a:ext cx="1449348" cy="1574149"/>
          </a:xfrm>
          <a:prstGeom prst="rect">
            <a:avLst/>
          </a:prstGeom>
        </p:spPr>
        <p:txBody>
          <a:bodyPr wrap="square">
            <a:spAutoFit/>
          </a:bodyPr>
          <a:lstStyle/>
          <a:p>
            <a:pPr algn="ctr">
              <a:lnSpc>
                <a:spcPct val="107000"/>
              </a:lnSpc>
              <a:spcAft>
                <a:spcPts val="800"/>
              </a:spcAft>
            </a:pPr>
            <a:r>
              <a:rPr lang="en-GB">
                <a:solidFill>
                  <a:schemeClr val="bg1"/>
                </a:solidFill>
                <a:latin typeface="Bahnschrift" panose="020B0502040204020203" pitchFamily="34" charset="0"/>
              </a:rPr>
              <a:t>Could it make someone else happy too? </a:t>
            </a:r>
            <a:endParaRPr lang="en-GB" sz="120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52" name="Oval 51"/>
          <p:cNvSpPr/>
          <p:nvPr/>
        </p:nvSpPr>
        <p:spPr>
          <a:xfrm rot="6191511">
            <a:off x="8135305" y="4010682"/>
            <a:ext cx="1805105" cy="1805105"/>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8234204" y="4089543"/>
            <a:ext cx="1618723" cy="1618723"/>
          </a:xfrm>
          <a:prstGeom prst="ellipse">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758055" y="2178894"/>
            <a:ext cx="1192748" cy="981423"/>
          </a:xfrm>
          <a:prstGeom prst="rect">
            <a:avLst/>
          </a:prstGeom>
        </p:spPr>
        <p:txBody>
          <a:bodyPr wrap="square">
            <a:spAutoFit/>
          </a:bodyPr>
          <a:lstStyle/>
          <a:p>
            <a:pPr algn="ctr">
              <a:lnSpc>
                <a:spcPct val="107000"/>
              </a:lnSpc>
              <a:spcAft>
                <a:spcPts val="800"/>
              </a:spcAft>
            </a:pPr>
            <a:r>
              <a:rPr lang="en-GB">
                <a:solidFill>
                  <a:schemeClr val="bg1"/>
                </a:solidFill>
                <a:latin typeface="Bahnschrift" panose="020B0502040204020203" pitchFamily="34" charset="0"/>
              </a:rPr>
              <a:t>Who were you with? </a:t>
            </a:r>
            <a:endParaRPr lang="en-GB">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58" name="Oval 57"/>
          <p:cNvSpPr/>
          <p:nvPr/>
        </p:nvSpPr>
        <p:spPr>
          <a:xfrm>
            <a:off x="528175" y="1722037"/>
            <a:ext cx="2270216" cy="2367506"/>
          </a:xfrm>
          <a:prstGeom prst="ellipse">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rot="6191511">
            <a:off x="420649" y="1666269"/>
            <a:ext cx="2485268" cy="2485268"/>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15479" y="2141712"/>
            <a:ext cx="1295607" cy="1569660"/>
          </a:xfrm>
          <a:prstGeom prst="rect">
            <a:avLst/>
          </a:prstGeom>
        </p:spPr>
        <p:txBody>
          <a:bodyPr wrap="square">
            <a:spAutoFit/>
          </a:bodyPr>
          <a:lstStyle/>
          <a:p>
            <a:pPr algn="ctr"/>
            <a:r>
              <a:rPr lang="en-GB" sz="1600">
                <a:solidFill>
                  <a:schemeClr val="bg1"/>
                </a:solidFill>
                <a:latin typeface="Bahnschrift" panose="020B0502040204020203" pitchFamily="34" charset="0"/>
              </a:rPr>
              <a:t>Think about an event or something you did that you really enjoyed.</a:t>
            </a:r>
          </a:p>
        </p:txBody>
      </p:sp>
      <p:sp>
        <p:nvSpPr>
          <p:cNvPr id="2" name="Rectangle 1"/>
          <p:cNvSpPr/>
          <p:nvPr/>
        </p:nvSpPr>
        <p:spPr>
          <a:xfrm>
            <a:off x="8527015" y="4577656"/>
            <a:ext cx="1096041" cy="646331"/>
          </a:xfrm>
          <a:prstGeom prst="rect">
            <a:avLst/>
          </a:prstGeom>
        </p:spPr>
        <p:txBody>
          <a:bodyPr wrap="square">
            <a:spAutoFit/>
          </a:bodyPr>
          <a:lstStyle/>
          <a:p>
            <a:pPr algn="ctr"/>
            <a:r>
              <a:rPr lang="en-GB">
                <a:solidFill>
                  <a:schemeClr val="bg1"/>
                </a:solidFill>
                <a:latin typeface="Bahnschrift" panose="020B0502040204020203" pitchFamily="34" charset="0"/>
                <a:ea typeface="Calibri" panose="020F0502020204030204" pitchFamily="34" charset="0"/>
                <a:cs typeface="Times New Roman" panose="02020603050405020304" pitchFamily="18" charset="0"/>
              </a:rPr>
              <a:t>What did you do? </a:t>
            </a:r>
            <a:endParaRPr lang="en-GB">
              <a:solidFill>
                <a:schemeClr val="bg1"/>
              </a:solidFill>
              <a:latin typeface="Bahnschrift" panose="020B0502040204020203" pitchFamily="34" charset="0"/>
            </a:endParaRPr>
          </a:p>
        </p:txBody>
      </p:sp>
      <p:cxnSp>
        <p:nvCxnSpPr>
          <p:cNvPr id="4" name="Straight Connector 3"/>
          <p:cNvCxnSpPr/>
          <p:nvPr/>
        </p:nvCxnSpPr>
        <p:spPr>
          <a:xfrm>
            <a:off x="2911719" y="2974129"/>
            <a:ext cx="800628" cy="251997"/>
          </a:xfrm>
          <a:prstGeom prst="line">
            <a:avLst/>
          </a:prstGeom>
          <a:ln w="38100">
            <a:solidFill>
              <a:srgbClr val="FFD75C"/>
            </a:solidFill>
          </a:ln>
        </p:spPr>
        <p:style>
          <a:lnRef idx="1">
            <a:schemeClr val="accent4"/>
          </a:lnRef>
          <a:fillRef idx="0">
            <a:schemeClr val="accent4"/>
          </a:fillRef>
          <a:effectRef idx="0">
            <a:schemeClr val="accent4"/>
          </a:effectRef>
          <a:fontRef idx="minor">
            <a:schemeClr val="tx1"/>
          </a:fontRef>
        </p:style>
      </p:cxnSp>
      <p:cxnSp>
        <p:nvCxnSpPr>
          <p:cNvPr id="57" name="Straight Connector 56"/>
          <p:cNvCxnSpPr/>
          <p:nvPr/>
        </p:nvCxnSpPr>
        <p:spPr>
          <a:xfrm>
            <a:off x="5488607" y="3546665"/>
            <a:ext cx="473771" cy="542878"/>
          </a:xfrm>
          <a:prstGeom prst="line">
            <a:avLst/>
          </a:prstGeom>
          <a:ln w="38100">
            <a:solidFill>
              <a:srgbClr val="FFD75C"/>
            </a:solidFill>
          </a:ln>
        </p:spPr>
        <p:style>
          <a:lnRef idx="1">
            <a:schemeClr val="accent4"/>
          </a:lnRef>
          <a:fillRef idx="0">
            <a:schemeClr val="accent4"/>
          </a:fillRef>
          <a:effectRef idx="0">
            <a:schemeClr val="accent4"/>
          </a:effectRef>
          <a:fontRef idx="minor">
            <a:schemeClr val="tx1"/>
          </a:fontRef>
        </p:style>
      </p:cxnSp>
      <p:cxnSp>
        <p:nvCxnSpPr>
          <p:cNvPr id="60" name="Straight Connector 59"/>
          <p:cNvCxnSpPr/>
          <p:nvPr/>
        </p:nvCxnSpPr>
        <p:spPr>
          <a:xfrm flipV="1">
            <a:off x="7088621" y="2974129"/>
            <a:ext cx="391652" cy="970949"/>
          </a:xfrm>
          <a:prstGeom prst="line">
            <a:avLst/>
          </a:prstGeom>
          <a:ln w="38100">
            <a:solidFill>
              <a:srgbClr val="FFD75C"/>
            </a:solidFill>
          </a:ln>
        </p:spPr>
        <p:style>
          <a:lnRef idx="1">
            <a:schemeClr val="accent4"/>
          </a:lnRef>
          <a:fillRef idx="0">
            <a:schemeClr val="accent4"/>
          </a:fillRef>
          <a:effectRef idx="0">
            <a:schemeClr val="accent4"/>
          </a:effectRef>
          <a:fontRef idx="minor">
            <a:schemeClr val="tx1"/>
          </a:fontRef>
        </p:style>
      </p:cxnSp>
      <p:cxnSp>
        <p:nvCxnSpPr>
          <p:cNvPr id="64" name="Straight Connector 63"/>
          <p:cNvCxnSpPr>
            <a:endCxn id="52" idx="3"/>
          </p:cNvCxnSpPr>
          <p:nvPr/>
        </p:nvCxnSpPr>
        <p:spPr>
          <a:xfrm>
            <a:off x="8461421" y="3589624"/>
            <a:ext cx="100722" cy="556606"/>
          </a:xfrm>
          <a:prstGeom prst="line">
            <a:avLst/>
          </a:prstGeom>
          <a:ln w="38100">
            <a:solidFill>
              <a:srgbClr val="FFD75C"/>
            </a:solidFill>
          </a:ln>
        </p:spPr>
        <p:style>
          <a:lnRef idx="1">
            <a:schemeClr val="accent4"/>
          </a:lnRef>
          <a:fillRef idx="0">
            <a:schemeClr val="accent4"/>
          </a:fillRef>
          <a:effectRef idx="0">
            <a:schemeClr val="accent4"/>
          </a:effectRef>
          <a:fontRef idx="minor">
            <a:schemeClr val="tx1"/>
          </a:fontRef>
        </p:style>
      </p:cxnSp>
      <p:cxnSp>
        <p:nvCxnSpPr>
          <p:cNvPr id="66" name="Straight Connector 65"/>
          <p:cNvCxnSpPr/>
          <p:nvPr/>
        </p:nvCxnSpPr>
        <p:spPr>
          <a:xfrm flipV="1">
            <a:off x="9500000" y="3651160"/>
            <a:ext cx="435895" cy="459819"/>
          </a:xfrm>
          <a:prstGeom prst="line">
            <a:avLst/>
          </a:prstGeom>
          <a:ln w="38100">
            <a:solidFill>
              <a:srgbClr val="FFD75C"/>
            </a:solidFill>
          </a:ln>
        </p:spPr>
        <p:style>
          <a:lnRef idx="1">
            <a:schemeClr val="accent4"/>
          </a:lnRef>
          <a:fillRef idx="0">
            <a:schemeClr val="accent4"/>
          </a:fillRef>
          <a:effectRef idx="0">
            <a:schemeClr val="accent4"/>
          </a:effectRef>
          <a:fontRef idx="minor">
            <a:schemeClr val="tx1"/>
          </a:fontRef>
        </p:style>
      </p:cxnSp>
      <p:sp>
        <p:nvSpPr>
          <p:cNvPr id="71" name="Rectangle 70"/>
          <p:cNvSpPr/>
          <p:nvPr/>
        </p:nvSpPr>
        <p:spPr>
          <a:xfrm>
            <a:off x="1015479" y="6301340"/>
            <a:ext cx="10594214" cy="369332"/>
          </a:xfrm>
          <a:prstGeom prst="rect">
            <a:avLst/>
          </a:prstGeom>
        </p:spPr>
        <p:txBody>
          <a:bodyPr wrap="square">
            <a:spAutoFit/>
          </a:bodyPr>
          <a:lstStyle/>
          <a:p>
            <a:r>
              <a:rPr lang="en-GB" b="1">
                <a:solidFill>
                  <a:schemeClr val="bg1"/>
                </a:solidFill>
                <a:latin typeface="Bahnschrift" panose="020B0502040204020203" pitchFamily="34" charset="0"/>
              </a:rPr>
              <a:t>Use this information to write an article about it on your template for ‘The Lindisfarne Times’.</a:t>
            </a:r>
          </a:p>
        </p:txBody>
      </p:sp>
    </p:spTree>
    <p:extLst>
      <p:ext uri="{BB962C8B-B14F-4D97-AF65-F5344CB8AC3E}">
        <p14:creationId xmlns:p14="http://schemas.microsoft.com/office/powerpoint/2010/main" val="145919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63564" y="0"/>
            <a:ext cx="8988425" cy="6945630"/>
          </a:xfrm>
          <a:prstGeom prst="rect">
            <a:avLst/>
          </a:prstGeom>
          <a:noFill/>
        </p:spPr>
      </p:pic>
    </p:spTree>
    <p:extLst>
      <p:ext uri="{BB962C8B-B14F-4D97-AF65-F5344CB8AC3E}">
        <p14:creationId xmlns:p14="http://schemas.microsoft.com/office/powerpoint/2010/main" val="36306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8050"/>
            <a:ext cx="12192000" cy="867919"/>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76400" y="492715"/>
            <a:ext cx="10515600" cy="1018575"/>
          </a:xfrm>
        </p:spPr>
        <p:txBody>
          <a:bodyPr>
            <a:normAutofit fontScale="90000"/>
          </a:bodyPr>
          <a:lstStyle/>
          <a:p>
            <a:r>
              <a:rPr lang="en-GB" sz="2700">
                <a:solidFill>
                  <a:schemeClr val="bg1"/>
                </a:solidFill>
                <a:latin typeface="Bahnschrift" panose="020B0502040204020203" pitchFamily="34" charset="0"/>
              </a:rPr>
              <a:t>Could you write the title or your name in Anglo Saxon runes? </a:t>
            </a:r>
            <a:br>
              <a:rPr lang="en-GB"/>
            </a:b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44" y="1371267"/>
            <a:ext cx="8350309" cy="5094214"/>
          </a:xfrm>
          <a:prstGeom prst="rect">
            <a:avLst/>
          </a:prstGeom>
        </p:spPr>
      </p:pic>
      <p:grpSp>
        <p:nvGrpSpPr>
          <p:cNvPr id="6" name="Group 5"/>
          <p:cNvGrpSpPr/>
          <p:nvPr/>
        </p:nvGrpSpPr>
        <p:grpSpPr>
          <a:xfrm rot="5400000">
            <a:off x="-2993346" y="3336001"/>
            <a:ext cx="6837916" cy="165913"/>
            <a:chOff x="1428205" y="3134268"/>
            <a:chExt cx="6837916" cy="165913"/>
          </a:xfrm>
          <a:solidFill>
            <a:srgbClr val="FEB413"/>
          </a:solidFill>
        </p:grpSpPr>
        <p:sp>
          <p:nvSpPr>
            <p:cNvPr id="7" name="Oval 6"/>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rot="5400000">
            <a:off x="-2684406" y="3336000"/>
            <a:ext cx="6837916" cy="165913"/>
            <a:chOff x="1428205" y="3134268"/>
            <a:chExt cx="6837916" cy="165913"/>
          </a:xfrm>
          <a:solidFill>
            <a:srgbClr val="FEB413"/>
          </a:solidFill>
        </p:grpSpPr>
        <p:sp>
          <p:nvSpPr>
            <p:cNvPr id="26" name="Oval 25"/>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2999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451" t="14884" r="4582" b="13643"/>
          <a:stretch/>
        </p:blipFill>
        <p:spPr>
          <a:xfrm>
            <a:off x="106767" y="2207139"/>
            <a:ext cx="5911261" cy="454453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889" t="17192" r="3094" b="10405"/>
          <a:stretch/>
        </p:blipFill>
        <p:spPr>
          <a:xfrm>
            <a:off x="6197987" y="288050"/>
            <a:ext cx="5900091" cy="4543646"/>
          </a:xfrm>
          <a:prstGeom prst="rect">
            <a:avLst/>
          </a:prstGeom>
        </p:spPr>
      </p:pic>
      <p:sp>
        <p:nvSpPr>
          <p:cNvPr id="7" name="Rectangle 6"/>
          <p:cNvSpPr/>
          <p:nvPr/>
        </p:nvSpPr>
        <p:spPr>
          <a:xfrm>
            <a:off x="0" y="288050"/>
            <a:ext cx="6018028" cy="867919"/>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197987" y="5883757"/>
            <a:ext cx="5994013" cy="867919"/>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89496" y="527661"/>
            <a:ext cx="4439036" cy="388696"/>
          </a:xfrm>
          <a:prstGeom prst="rect">
            <a:avLst/>
          </a:prstGeom>
        </p:spPr>
        <p:txBody>
          <a:bodyPr wrap="none">
            <a:spAutoFit/>
          </a:bodyPr>
          <a:lstStyle/>
          <a:p>
            <a:pPr>
              <a:lnSpc>
                <a:spcPct val="107000"/>
              </a:lnSpc>
              <a:spcAft>
                <a:spcPts val="800"/>
              </a:spcAft>
            </a:pPr>
            <a:r>
              <a:rPr lang="en-GB">
                <a:solidFill>
                  <a:schemeClr val="bg1"/>
                </a:solidFill>
                <a:latin typeface="Bahnschrift" panose="020B0502040204020203" pitchFamily="34" charset="0"/>
                <a:ea typeface="Calibri" panose="020F0502020204030204" pitchFamily="34" charset="0"/>
                <a:cs typeface="Times New Roman" panose="02020603050405020304" pitchFamily="18" charset="0"/>
              </a:rPr>
              <a:t>Read the examples below for some ideas</a:t>
            </a:r>
            <a:endParaRPr lang="en-GB" sz="160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222337" y="6123368"/>
            <a:ext cx="3945311" cy="388696"/>
          </a:xfrm>
          <a:prstGeom prst="rect">
            <a:avLst/>
          </a:prstGeom>
        </p:spPr>
        <p:txBody>
          <a:bodyPr wrap="none">
            <a:spAutoFit/>
          </a:bodyPr>
          <a:lstStyle/>
          <a:p>
            <a:pPr>
              <a:lnSpc>
                <a:spcPct val="107000"/>
              </a:lnSpc>
              <a:spcAft>
                <a:spcPts val="800"/>
              </a:spcAft>
            </a:pPr>
            <a:r>
              <a:rPr lang="en-GB">
                <a:solidFill>
                  <a:schemeClr val="bg1"/>
                </a:solidFill>
                <a:latin typeface="Bahnschrift" panose="020B0502040204020203" pitchFamily="34" charset="0"/>
                <a:ea typeface="Calibri" panose="020F0502020204030204" pitchFamily="34" charset="0"/>
                <a:cs typeface="Times New Roman" panose="02020603050405020304" pitchFamily="18" charset="0"/>
              </a:rPr>
              <a:t>Use the template to create your own</a:t>
            </a:r>
            <a:endParaRPr lang="en-GB" sz="160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p:txBody>
      </p:sp>
      <p:grpSp>
        <p:nvGrpSpPr>
          <p:cNvPr id="11" name="Group 10"/>
          <p:cNvGrpSpPr/>
          <p:nvPr/>
        </p:nvGrpSpPr>
        <p:grpSpPr>
          <a:xfrm>
            <a:off x="-906519" y="1312623"/>
            <a:ext cx="6837916" cy="165913"/>
            <a:chOff x="1428205" y="3134268"/>
            <a:chExt cx="6837916" cy="165913"/>
          </a:xfrm>
          <a:solidFill>
            <a:srgbClr val="193194"/>
          </a:solidFill>
        </p:grpSpPr>
        <p:sp>
          <p:nvSpPr>
            <p:cNvPr id="12" name="Oval 11"/>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p:nvGrpSpPr>
        <p:grpSpPr>
          <a:xfrm>
            <a:off x="6197987" y="5478232"/>
            <a:ext cx="6837916" cy="165913"/>
            <a:chOff x="1428205" y="3134268"/>
            <a:chExt cx="6837916" cy="165913"/>
          </a:xfrm>
          <a:solidFill>
            <a:srgbClr val="193194"/>
          </a:solidFill>
        </p:grpSpPr>
        <p:sp>
          <p:nvSpPr>
            <p:cNvPr id="31" name="Oval 30"/>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1242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28CA9733721438FC91BBAFFF72ABD" ma:contentTypeVersion="16" ma:contentTypeDescription="Create a new document." ma:contentTypeScope="" ma:versionID="03b82ebfd0839ab90491bfc64074a75d">
  <xsd:schema xmlns:xsd="http://www.w3.org/2001/XMLSchema" xmlns:xs="http://www.w3.org/2001/XMLSchema" xmlns:p="http://schemas.microsoft.com/office/2006/metadata/properties" xmlns:ns2="6d3c2408-3d38-4382-b490-8cd0bfd86e90" xmlns:ns3="a99b295b-9284-42cf-9fb3-936cae64044d" targetNamespace="http://schemas.microsoft.com/office/2006/metadata/properties" ma:root="true" ma:fieldsID="c80dcdeb1a9c9bbf916296eabe5c0129" ns2:_="" ns3:_="">
    <xsd:import namespace="6d3c2408-3d38-4382-b490-8cd0bfd86e90"/>
    <xsd:import namespace="a99b295b-9284-42cf-9fb3-936cae6404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3c2408-3d38-4382-b490-8cd0bfd86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7147231-2cd5-4b17-844d-9c5ffe88f1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9b295b-9284-42cf-9fb3-936cae6404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b22220-2d8f-4894-9e56-090e030a36cb}" ma:internalName="TaxCatchAll" ma:showField="CatchAllData" ma:web="a99b295b-9284-42cf-9fb3-936cae64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99b295b-9284-42cf-9fb3-936cae64044d" xsi:nil="true"/>
    <lcf76f155ced4ddcb4097134ff3c332f xmlns="6d3c2408-3d38-4382-b490-8cd0bfd86e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A4701-2D9C-4E15-A58B-6471D6C5E00E}">
  <ds:schemaRefs>
    <ds:schemaRef ds:uri="6d3c2408-3d38-4382-b490-8cd0bfd86e90"/>
    <ds:schemaRef ds:uri="a99b295b-9284-42cf-9fb3-936cae640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996029-5CAD-4D05-A21B-3D5BB0E151BC}">
  <ds:schemaRefs>
    <ds:schemaRef ds:uri="6d3c2408-3d38-4382-b490-8cd0bfd86e90"/>
    <ds:schemaRef ds:uri="a99b295b-9284-42cf-9fb3-936cae64044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E1AE87-D8DA-4929-B2D5-3983A5A7B3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2</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Could you write the title or your name in Anglo Saxon runes?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Tyne &amp; Wear Archives and Museums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Beveridge</dc:creator>
  <cp:revision>1</cp:revision>
  <dcterms:created xsi:type="dcterms:W3CDTF">2022-08-16T15:30:09Z</dcterms:created>
  <dcterms:modified xsi:type="dcterms:W3CDTF">2022-09-07T11:51:19Z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0x0101000EB28CA9733721438FC91BBAFFF72ABD</vt:lpwstr>
  </property>
  <property fmtid="{D5CDD505-2E9C-101B-9397-08002B2CF9AE}" pid="3" name="MediaServiceImageTags">
    <vt:lpwstr/>
  </property>
</Properties>
</file>