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3029" autoAdjust="0"/>
  </p:normalViewPr>
  <p:slideViewPr>
    <p:cSldViewPr>
      <p:cViewPr varScale="1">
        <p:scale>
          <a:sx n="100" d="100"/>
          <a:sy n="100" d="100"/>
        </p:scale>
        <p:origin x="28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72716E-5443-4B31-A2EC-F2F514AB6D56}" type="datetimeFigureOut">
              <a:rPr lang="en-GB" smtClean="0"/>
              <a:t>18/12/2024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AE076D-C71F-4A26-86DE-90F5CB6850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5533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AE076D-C71F-4A26-86DE-90F5CB68504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31268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9C32-44CD-4D76-9192-EACC2BE6E120}" type="datetimeFigureOut">
              <a:rPr lang="en-GB" smtClean="0"/>
              <a:t>18/12/2024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15BA4-F9E2-43B1-8C6C-BE237AB5FF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5712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9C32-44CD-4D76-9192-EACC2BE6E120}" type="datetimeFigureOut">
              <a:rPr lang="en-GB" smtClean="0"/>
              <a:t>18/12/2024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15BA4-F9E2-43B1-8C6C-BE237AB5FF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8758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9C32-44CD-4D76-9192-EACC2BE6E120}" type="datetimeFigureOut">
              <a:rPr lang="en-GB" smtClean="0"/>
              <a:t>18/12/2024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15BA4-F9E2-43B1-8C6C-BE237AB5FF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4854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9C32-44CD-4D76-9192-EACC2BE6E120}" type="datetimeFigureOut">
              <a:rPr lang="en-GB" smtClean="0"/>
              <a:t>18/12/2024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15BA4-F9E2-43B1-8C6C-BE237AB5FF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3178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9C32-44CD-4D76-9192-EACC2BE6E120}" type="datetimeFigureOut">
              <a:rPr lang="en-GB" smtClean="0"/>
              <a:t>18/12/2024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15BA4-F9E2-43B1-8C6C-BE237AB5FF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1080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9C32-44CD-4D76-9192-EACC2BE6E120}" type="datetimeFigureOut">
              <a:rPr lang="en-GB" smtClean="0"/>
              <a:t>18/12/2024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15BA4-F9E2-43B1-8C6C-BE237AB5FF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5645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9C32-44CD-4D76-9192-EACC2BE6E120}" type="datetimeFigureOut">
              <a:rPr lang="en-GB" smtClean="0"/>
              <a:t>18/12/2024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15BA4-F9E2-43B1-8C6C-BE237AB5FF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6927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9C32-44CD-4D76-9192-EACC2BE6E120}" type="datetimeFigureOut">
              <a:rPr lang="en-GB" smtClean="0"/>
              <a:t>18/12/2024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15BA4-F9E2-43B1-8C6C-BE237AB5FF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4874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9C32-44CD-4D76-9192-EACC2BE6E120}" type="datetimeFigureOut">
              <a:rPr lang="en-GB" smtClean="0"/>
              <a:t>18/12/2024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15BA4-F9E2-43B1-8C6C-BE237AB5FF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6586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9C32-44CD-4D76-9192-EACC2BE6E120}" type="datetimeFigureOut">
              <a:rPr lang="en-GB" smtClean="0"/>
              <a:t>18/12/2024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15BA4-F9E2-43B1-8C6C-BE237AB5FF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4449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9C32-44CD-4D76-9192-EACC2BE6E120}" type="datetimeFigureOut">
              <a:rPr lang="en-GB" smtClean="0"/>
              <a:t>18/12/2024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15BA4-F9E2-43B1-8C6C-BE237AB5FF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3721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8E9C32-44CD-4D76-9192-EACC2BE6E120}" type="datetimeFigureOut">
              <a:rPr lang="en-GB" smtClean="0"/>
              <a:t>18/12/2024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915BA4-F9E2-43B1-8C6C-BE237AB5FF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3592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4" name="Elbow Connector 83"/>
          <p:cNvCxnSpPr/>
          <p:nvPr/>
        </p:nvCxnSpPr>
        <p:spPr>
          <a:xfrm rot="10800000">
            <a:off x="4881404" y="4161089"/>
            <a:ext cx="1916158" cy="419756"/>
          </a:xfrm>
          <a:prstGeom prst="bentConnector3">
            <a:avLst>
              <a:gd name="adj1" fmla="val -555"/>
            </a:avLst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4339956" y="4304211"/>
            <a:ext cx="0" cy="29631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ounded Rectangle 54"/>
          <p:cNvSpPr/>
          <p:nvPr/>
        </p:nvSpPr>
        <p:spPr>
          <a:xfrm>
            <a:off x="6081131" y="4580845"/>
            <a:ext cx="2830288" cy="2160241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ounded Rectangle 53"/>
          <p:cNvSpPr/>
          <p:nvPr/>
        </p:nvSpPr>
        <p:spPr>
          <a:xfrm>
            <a:off x="3097959" y="4601973"/>
            <a:ext cx="2773690" cy="2167013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ounded Rectangle 35"/>
          <p:cNvSpPr/>
          <p:nvPr/>
        </p:nvSpPr>
        <p:spPr>
          <a:xfrm>
            <a:off x="125194" y="4634847"/>
            <a:ext cx="2772384" cy="2139113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79512" y="194117"/>
            <a:ext cx="4464496" cy="288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North East Museums’ </a:t>
            </a:r>
            <a:r>
              <a:rPr kumimoji="0" lang="en-GB" altLang="en-US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Assurance Framework - process overview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4308652" y="4955256"/>
            <a:ext cx="1548000" cy="1603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8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e.g.</a:t>
            </a:r>
          </a:p>
          <a:p>
            <a:pPr marL="90488" lvl="0" indent="-90488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8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Legal, regularity information and security assurance etc.</a:t>
            </a:r>
            <a:endParaRPr kumimoji="0" lang="en-GB" altLang="en-US" sz="80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90488" lvl="0" indent="-90488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8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Budget monitoring</a:t>
            </a:r>
            <a:endParaRPr kumimoji="0" lang="en-GB" altLang="en-US" sz="80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90488" lvl="0" indent="-90488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8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Leadership Team</a:t>
            </a:r>
          </a:p>
          <a:p>
            <a:pPr marL="90488" lvl="0" indent="-90488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8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Governance structure and processes (e.g. business reports)</a:t>
            </a:r>
          </a:p>
          <a:p>
            <a:pPr marL="90488" lvl="0" indent="-90488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8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Functional compliance reviews (e.g. finance and IT security)</a:t>
            </a:r>
          </a:p>
          <a:p>
            <a:pPr marL="90488" lvl="0" indent="-90488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8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Quality control checks</a:t>
            </a:r>
          </a:p>
          <a:p>
            <a:pPr marL="90488" lvl="0" indent="-90488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8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Customer benchmarking</a:t>
            </a:r>
          </a:p>
          <a:p>
            <a:pPr marL="90488" lvl="0" indent="-90488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8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Risk management/assurance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altLang="en-US" sz="800" dirty="0">
              <a:solidFill>
                <a:srgbClr val="000000"/>
              </a:solidFill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6149230" y="4676207"/>
            <a:ext cx="1152128" cy="10616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9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3rd line of defence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altLang="en-US" sz="800" b="1" dirty="0">
              <a:solidFill>
                <a:srgbClr val="000000"/>
              </a:solidFill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800" b="1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Independent assurance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8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Independent and more objective assurance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GB" altLang="en-US" sz="800" dirty="0">
              <a:solidFill>
                <a:srgbClr val="000000"/>
              </a:solidFill>
              <a:latin typeface="Calibri" pitchFamily="34" charset="0"/>
              <a:cs typeface="Arial" pitchFamily="34" charset="0"/>
            </a:endParaRPr>
          </a:p>
          <a:p>
            <a:pPr marL="90488" marR="0" lvl="0" indent="-904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GB" altLang="en-US" sz="8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Independent challenge, audit</a:t>
            </a:r>
          </a:p>
          <a:p>
            <a:pPr marL="90488" marR="0" lvl="0" indent="-904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GB" altLang="en-US" sz="8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Reporting on assurance</a:t>
            </a:r>
          </a:p>
          <a:p>
            <a:pPr marL="90488" marR="0" lvl="0" indent="-904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GB" altLang="en-US" sz="8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Audit of assurance providers</a:t>
            </a:r>
          </a:p>
          <a:p>
            <a:pPr marL="90488" marR="0" lvl="0" indent="-904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GB" altLang="en-US" sz="8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Entity level assurance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8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altLang="en-US" sz="800" b="1" dirty="0">
              <a:solidFill>
                <a:srgbClr val="000000"/>
              </a:solidFill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2" name="Group 41"/>
          <p:cNvGrpSpPr/>
          <p:nvPr/>
        </p:nvGrpSpPr>
        <p:grpSpPr>
          <a:xfrm>
            <a:off x="452807" y="2793546"/>
            <a:ext cx="1692310" cy="426662"/>
            <a:chOff x="116124" y="3284984"/>
            <a:chExt cx="1692310" cy="478503"/>
          </a:xfrm>
        </p:grpSpPr>
        <p:sp>
          <p:nvSpPr>
            <p:cNvPr id="7" name="Text Box 4"/>
            <p:cNvSpPr txBox="1">
              <a:spLocks noChangeArrowheads="1"/>
            </p:cNvSpPr>
            <p:nvPr/>
          </p:nvSpPr>
          <p:spPr bwMode="auto">
            <a:xfrm>
              <a:off x="156104" y="3318689"/>
              <a:ext cx="1652330" cy="4143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North East Museums’ </a:t>
              </a:r>
              <a:r>
                <a:rPr kumimoji="0" lang="en-GB" altLang="en-US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policies, plans, risk registers</a:t>
              </a:r>
              <a:endPara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Rounded Rectangle 30"/>
            <p:cNvSpPr/>
            <p:nvPr/>
          </p:nvSpPr>
          <p:spPr>
            <a:xfrm>
              <a:off x="116124" y="3284984"/>
              <a:ext cx="1692309" cy="478503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1365968" y="4985057"/>
            <a:ext cx="1548000" cy="17925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8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e.g.</a:t>
            </a:r>
            <a:endParaRPr lang="en-US" altLang="en-US" sz="800" dirty="0">
              <a:latin typeface="Arial" pitchFamily="34" charset="0"/>
              <a:cs typeface="Arial" pitchFamily="34" charset="0"/>
            </a:endParaRPr>
          </a:p>
          <a:p>
            <a:pPr marL="90488" lvl="0" indent="-90488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439863" algn="l"/>
              </a:tabLst>
            </a:pPr>
            <a:r>
              <a:rPr lang="en-GB" altLang="en-US" sz="8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Operational delivery</a:t>
            </a:r>
          </a:p>
          <a:p>
            <a:pPr marL="90488" lvl="0" indent="-90488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8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Assurance by Director and senior management</a:t>
            </a:r>
          </a:p>
          <a:p>
            <a:pPr marL="90488" lvl="0" indent="-90488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z="8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Performance management and data quality</a:t>
            </a:r>
          </a:p>
          <a:p>
            <a:pPr marL="90488" lvl="0" indent="-90488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8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Business Plan</a:t>
            </a:r>
          </a:p>
          <a:p>
            <a:pPr marL="90488" lvl="0" indent="-90488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8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Financial Management and reports</a:t>
            </a:r>
          </a:p>
          <a:p>
            <a:pPr marL="90488" marR="0" lvl="0" indent="-904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GB" altLang="en-US" sz="8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Core financial systems and controls (e.g. Accounts payable)</a:t>
            </a:r>
          </a:p>
          <a:p>
            <a:pPr marL="90488" marR="0" lvl="0" indent="-904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GB" altLang="en-US" sz="8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Core procurement systems and controls (e.g. invoice reconciliation)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altLang="en-US" sz="800" dirty="0">
              <a:solidFill>
                <a:srgbClr val="000000"/>
              </a:solidFill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80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4" name="Group 43"/>
          <p:cNvGrpSpPr/>
          <p:nvPr/>
        </p:nvGrpSpPr>
        <p:grpSpPr>
          <a:xfrm>
            <a:off x="2984871" y="2504166"/>
            <a:ext cx="2088237" cy="972000"/>
            <a:chOff x="2776534" y="1599298"/>
            <a:chExt cx="2088237" cy="1394732"/>
          </a:xfrm>
        </p:grpSpPr>
        <p:sp>
          <p:nvSpPr>
            <p:cNvPr id="9" name="Text Box 6"/>
            <p:cNvSpPr txBox="1">
              <a:spLocks noChangeArrowheads="1"/>
            </p:cNvSpPr>
            <p:nvPr/>
          </p:nvSpPr>
          <p:spPr bwMode="auto">
            <a:xfrm>
              <a:off x="2853409" y="1669317"/>
              <a:ext cx="2011362" cy="12454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900" dirty="0">
                  <a:solidFill>
                    <a:srgbClr val="000000"/>
                  </a:solidFill>
                  <a:latin typeface="Calibri" pitchFamily="34" charset="0"/>
                  <a:cs typeface="Arial" pitchFamily="34" charset="0"/>
                </a:rPr>
                <a:t>Leadership Team maintain assurance framework and supporting evidence</a:t>
              </a: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endParaRPr kumimoji="0" lang="en-GB" altLang="en-US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endParaRP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altLang="en-US" sz="900" dirty="0">
                  <a:solidFill>
                    <a:srgbClr val="000000"/>
                  </a:solidFill>
                  <a:latin typeface="Calibri" pitchFamily="34" charset="0"/>
                  <a:cs typeface="Arial" pitchFamily="34" charset="0"/>
                </a:rPr>
                <a:t>Finance, Risk &amp; Audit Committee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with responsibility for </a:t>
              </a:r>
              <a:r>
                <a:rPr lang="en-GB" altLang="en-US" sz="900" dirty="0" smtClean="0">
                  <a:solidFill>
                    <a:srgbClr val="000000"/>
                  </a:solidFill>
                  <a:latin typeface="Calibri" pitchFamily="34" charset="0"/>
                  <a:cs typeface="Arial" pitchFamily="34" charset="0"/>
                </a:rPr>
                <a:t>reviewing</a:t>
              </a:r>
              <a:r>
                <a:rPr kumimoji="0" lang="en-GB" alt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Governance Statement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altLang="en-US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33" name="Rounded Rectangle 32"/>
            <p:cNvSpPr/>
            <p:nvPr/>
          </p:nvSpPr>
          <p:spPr>
            <a:xfrm>
              <a:off x="2776534" y="1599298"/>
              <a:ext cx="2078636" cy="139473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3190658" y="946431"/>
            <a:ext cx="1844104" cy="360000"/>
            <a:chOff x="2776534" y="908720"/>
            <a:chExt cx="1844104" cy="423863"/>
          </a:xfrm>
        </p:grpSpPr>
        <p:sp>
          <p:nvSpPr>
            <p:cNvPr id="8" name="Text Box 5"/>
            <p:cNvSpPr txBox="1">
              <a:spLocks noChangeArrowheads="1"/>
            </p:cNvSpPr>
            <p:nvPr/>
          </p:nvSpPr>
          <p:spPr bwMode="auto">
            <a:xfrm>
              <a:off x="2806981" y="908720"/>
              <a:ext cx="1813657" cy="4238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en-US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Governance and Assurance Report</a:t>
              </a:r>
              <a:endPara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" name="Rounded Rectangle 33"/>
            <p:cNvSpPr/>
            <p:nvPr/>
          </p:nvSpPr>
          <p:spPr>
            <a:xfrm>
              <a:off x="2776534" y="908720"/>
              <a:ext cx="1844104" cy="423863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5880287" y="166821"/>
            <a:ext cx="3050728" cy="1649993"/>
            <a:chOff x="5796136" y="606917"/>
            <a:chExt cx="3050728" cy="1950019"/>
          </a:xfrm>
        </p:grpSpPr>
        <p:sp>
          <p:nvSpPr>
            <p:cNvPr id="10" name="Text Box 7"/>
            <p:cNvSpPr txBox="1">
              <a:spLocks noChangeArrowheads="1"/>
            </p:cNvSpPr>
            <p:nvPr/>
          </p:nvSpPr>
          <p:spPr bwMode="auto">
            <a:xfrm>
              <a:off x="5973798" y="715145"/>
              <a:ext cx="2873066" cy="18183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GB" altLang="en-US" sz="900" b="1" dirty="0">
                  <a:solidFill>
                    <a:srgbClr val="000000"/>
                  </a:solidFill>
                  <a:latin typeface="Calibri" pitchFamily="34" charset="0"/>
                  <a:cs typeface="Arial" pitchFamily="34" charset="0"/>
                </a:rPr>
                <a:t>Strategic Board</a:t>
              </a:r>
              <a:endParaRPr kumimoji="0" lang="en-GB" altLang="en-US" sz="900" b="1" i="0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endParaRPr>
            </a:p>
            <a:p>
              <a:pPr marL="171450" lvl="0" indent="-171450" fontAlgn="base">
                <a:spcBef>
                  <a:spcPct val="0"/>
                </a:spcBef>
                <a:spcAft>
                  <a:spcPct val="0"/>
                </a:spcAft>
                <a:buSzPts val="1000"/>
                <a:buFont typeface="Arial" panose="020B0604020202020204" pitchFamily="34" charset="0"/>
                <a:buChar char="•"/>
              </a:pPr>
              <a:r>
                <a:rPr lang="en-US" altLang="en-US" sz="900" dirty="0">
                  <a:solidFill>
                    <a:srgbClr val="000000"/>
                  </a:solidFill>
                  <a:latin typeface="Calibri" pitchFamily="34" charset="0"/>
                  <a:cs typeface="Arial" pitchFamily="34" charset="0"/>
                </a:rPr>
                <a:t>Preparation of a policy statement for </a:t>
              </a:r>
              <a:r>
                <a:rPr lang="en-US" altLang="en-US" sz="900" dirty="0" smtClean="0">
                  <a:solidFill>
                    <a:srgbClr val="000000"/>
                  </a:solidFill>
                  <a:latin typeface="Calibri" pitchFamily="34" charset="0"/>
                  <a:cs typeface="Arial" pitchFamily="34" charset="0"/>
                </a:rPr>
                <a:t>North East Museums </a:t>
              </a:r>
              <a:r>
                <a:rPr lang="en-US" altLang="en-US" sz="900" dirty="0">
                  <a:solidFill>
                    <a:srgbClr val="000000"/>
                  </a:solidFill>
                  <a:latin typeface="Calibri" pitchFamily="34" charset="0"/>
                  <a:cs typeface="Arial" pitchFamily="34" charset="0"/>
                </a:rPr>
                <a:t>and its revision from time to time</a:t>
              </a:r>
            </a:p>
            <a:p>
              <a:pPr marL="171450" lvl="0" indent="-171450" fontAlgn="base">
                <a:spcBef>
                  <a:spcPct val="0"/>
                </a:spcBef>
                <a:spcAft>
                  <a:spcPct val="0"/>
                </a:spcAft>
                <a:buSzPts val="1000"/>
                <a:buFont typeface="Arial" panose="020B0604020202020204" pitchFamily="34" charset="0"/>
                <a:buChar char="•"/>
              </a:pPr>
              <a:r>
                <a:rPr lang="en-US" altLang="en-US" sz="900" dirty="0">
                  <a:solidFill>
                    <a:srgbClr val="000000"/>
                  </a:solidFill>
                  <a:latin typeface="Calibri" pitchFamily="34" charset="0"/>
                  <a:cs typeface="Arial" pitchFamily="34" charset="0"/>
                </a:rPr>
                <a:t>Monitoring and review of the work of </a:t>
              </a:r>
              <a:r>
                <a:rPr lang="en-US" altLang="en-US" sz="900" dirty="0" smtClean="0">
                  <a:solidFill>
                    <a:srgbClr val="000000"/>
                  </a:solidFill>
                  <a:latin typeface="Calibri" pitchFamily="34" charset="0"/>
                  <a:cs typeface="Arial" pitchFamily="34" charset="0"/>
                </a:rPr>
                <a:t>North East Museums</a:t>
              </a:r>
              <a:endParaRPr lang="en-US" altLang="en-US" sz="9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endParaRPr>
            </a:p>
            <a:p>
              <a:pPr marL="171450" lvl="0" indent="-171450" fontAlgn="base">
                <a:spcBef>
                  <a:spcPct val="0"/>
                </a:spcBef>
                <a:spcAft>
                  <a:spcPct val="0"/>
                </a:spcAft>
                <a:buSzPts val="1000"/>
                <a:buFont typeface="Arial" panose="020B0604020202020204" pitchFamily="34" charset="0"/>
                <a:buChar char="•"/>
              </a:pPr>
              <a:r>
                <a:rPr lang="en-US" altLang="en-US" sz="900" dirty="0">
                  <a:solidFill>
                    <a:srgbClr val="000000"/>
                  </a:solidFill>
                  <a:latin typeface="Calibri" pitchFamily="34" charset="0"/>
                  <a:cs typeface="Arial" pitchFamily="34" charset="0"/>
                </a:rPr>
                <a:t>Determination of the budget and staffing of </a:t>
              </a:r>
              <a:r>
                <a:rPr lang="en-US" altLang="en-US" sz="900" dirty="0" smtClean="0">
                  <a:solidFill>
                    <a:srgbClr val="000000"/>
                  </a:solidFill>
                  <a:latin typeface="Calibri" pitchFamily="34" charset="0"/>
                  <a:cs typeface="Arial" pitchFamily="34" charset="0"/>
                </a:rPr>
                <a:t>North East Museums</a:t>
              </a:r>
              <a:endParaRPr lang="en-US" altLang="en-US" sz="9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endParaRPr>
            </a:p>
            <a:p>
              <a:pPr marL="171450" lvl="0" indent="-171450" fontAlgn="base">
                <a:spcBef>
                  <a:spcPct val="0"/>
                </a:spcBef>
                <a:spcAft>
                  <a:spcPct val="0"/>
                </a:spcAft>
                <a:buSzPts val="1000"/>
                <a:buFont typeface="Arial" panose="020B0604020202020204" pitchFamily="34" charset="0"/>
                <a:buChar char="•"/>
              </a:pPr>
              <a:r>
                <a:rPr lang="en-US" altLang="en-US" sz="900" dirty="0">
                  <a:solidFill>
                    <a:srgbClr val="000000"/>
                  </a:solidFill>
                  <a:latin typeface="Calibri" pitchFamily="34" charset="0"/>
                  <a:cs typeface="Arial" pitchFamily="34" charset="0"/>
                </a:rPr>
                <a:t>Commenting on matters affecting museums, archives and records regionally, nationally and internationally (insofar as they affect </a:t>
              </a:r>
              <a:r>
                <a:rPr lang="en-US" altLang="en-US" sz="900" dirty="0" smtClean="0">
                  <a:solidFill>
                    <a:srgbClr val="000000"/>
                  </a:solidFill>
                  <a:latin typeface="Calibri" pitchFamily="34" charset="0"/>
                  <a:cs typeface="Arial" pitchFamily="34" charset="0"/>
                </a:rPr>
                <a:t>North East Museums)</a:t>
              </a:r>
              <a:endParaRPr lang="en-US" altLang="en-US" sz="9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endParaRPr>
            </a:p>
            <a:p>
              <a:pPr marL="171450" lvl="0" indent="-171450" fontAlgn="base">
                <a:spcBef>
                  <a:spcPct val="0"/>
                </a:spcBef>
                <a:spcAft>
                  <a:spcPct val="0"/>
                </a:spcAft>
                <a:buSzPts val="1000"/>
                <a:buFont typeface="Arial" panose="020B0604020202020204" pitchFamily="34" charset="0"/>
                <a:buChar char="•"/>
              </a:pPr>
              <a:r>
                <a:rPr lang="en-US" altLang="en-US" sz="900" dirty="0">
                  <a:solidFill>
                    <a:srgbClr val="000000"/>
                  </a:solidFill>
                  <a:latin typeface="Calibri" pitchFamily="34" charset="0"/>
                  <a:cs typeface="Arial" pitchFamily="34" charset="0"/>
                </a:rPr>
                <a:t>Approval of Statement of Accounts</a:t>
              </a:r>
            </a:p>
            <a:p>
              <a:pPr marL="171450" marR="0" lvl="0" indent="-17145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ts val="1000"/>
                <a:buFont typeface="Arial" panose="020B0604020202020204" pitchFamily="34" charset="0"/>
                <a:buChar char="•"/>
                <a:tabLst/>
              </a:pPr>
              <a:endParaRPr kumimoji="0" lang="en-GB" altLang="en-US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endParaRPr>
            </a:p>
            <a:p>
              <a:pPr marL="171450" marR="0" lvl="0" indent="-17145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ts val="1000"/>
                <a:buFont typeface="Arial" panose="020B0604020202020204" pitchFamily="34" charset="0"/>
                <a:buChar char="•"/>
                <a:tabLst/>
              </a:pPr>
              <a:endParaRPr lang="en-GB" altLang="en-US" sz="9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endParaRPr>
            </a:p>
            <a:p>
              <a:pPr marL="171450" marR="0" lvl="0" indent="-17145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ts val="1000"/>
                <a:buFont typeface="Arial" panose="020B0604020202020204" pitchFamily="34" charset="0"/>
                <a:buChar char="•"/>
                <a:tabLst/>
              </a:pPr>
              <a:endParaRPr kumimoji="0" lang="en-GB" altLang="en-US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endParaRPr>
            </a:p>
            <a:p>
              <a:pPr marL="171450" marR="0" lvl="0" indent="-17145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ts val="1000"/>
                <a:buFont typeface="Arial" panose="020B0604020202020204" pitchFamily="34" charset="0"/>
                <a:buChar char="•"/>
                <a:tabLst/>
              </a:pPr>
              <a:endParaRPr lang="en-GB" altLang="en-US" sz="9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endParaRPr>
            </a:p>
            <a:p>
              <a:pPr marL="171450" marR="0" lvl="0" indent="-17145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ts val="1000"/>
                <a:buFont typeface="Arial" panose="020B0604020202020204" pitchFamily="34" charset="0"/>
                <a:buChar char="•"/>
                <a:tabLst/>
              </a:pPr>
              <a:endParaRPr kumimoji="0" lang="en-GB" altLang="en-US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endParaRPr>
            </a:p>
            <a:p>
              <a:pPr marL="171450" marR="0" lvl="0" indent="-17145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ts val="1000"/>
                <a:buFont typeface="Arial" panose="020B0604020202020204" pitchFamily="34" charset="0"/>
                <a:buChar char="•"/>
                <a:tabLst/>
              </a:pPr>
              <a:endParaRPr lang="en-GB" altLang="en-US" sz="9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endParaRPr>
            </a:p>
            <a:p>
              <a:pPr marL="171450" marR="0" lvl="0" indent="-17145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ts val="1000"/>
                <a:buFont typeface="Arial" panose="020B0604020202020204" pitchFamily="34" charset="0"/>
                <a:buChar char="•"/>
                <a:tabLst/>
              </a:pPr>
              <a:endParaRPr kumimoji="0" lang="en-GB" altLang="en-US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38" name="Rounded Rectangle 37"/>
            <p:cNvSpPr/>
            <p:nvPr/>
          </p:nvSpPr>
          <p:spPr>
            <a:xfrm>
              <a:off x="5796136" y="606917"/>
              <a:ext cx="3050728" cy="1950019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5900131" y="2160520"/>
            <a:ext cx="3046396" cy="1854317"/>
            <a:chOff x="5972530" y="2377945"/>
            <a:chExt cx="3046396" cy="2384084"/>
          </a:xfrm>
        </p:grpSpPr>
        <p:sp>
          <p:nvSpPr>
            <p:cNvPr id="11" name="Text Box 8"/>
            <p:cNvSpPr txBox="1">
              <a:spLocks noChangeArrowheads="1"/>
            </p:cNvSpPr>
            <p:nvPr/>
          </p:nvSpPr>
          <p:spPr bwMode="auto">
            <a:xfrm>
              <a:off x="6166187" y="2437758"/>
              <a:ext cx="2778109" cy="21671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GB" altLang="en-US" sz="900" b="1" dirty="0" smtClean="0">
                  <a:solidFill>
                    <a:srgbClr val="000000"/>
                  </a:solidFill>
                  <a:latin typeface="Calibri" pitchFamily="34" charset="0"/>
                  <a:cs typeface="Arial" pitchFamily="34" charset="0"/>
                </a:rPr>
                <a:t>Finance, Risk &amp; </a:t>
              </a:r>
              <a:r>
                <a:rPr kumimoji="0" lang="en-GB" altLang="en-US" sz="900" b="1" i="0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Audit </a:t>
              </a:r>
              <a:r>
                <a:rPr kumimoji="0" lang="en-GB" altLang="en-US" sz="900" b="1" i="0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Committee</a:t>
              </a:r>
            </a:p>
            <a:p>
              <a:pPr marL="171450" marR="0" lvl="0" indent="-17145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ts val="1000"/>
                <a:buFont typeface="Arial" panose="020B0604020202020204" pitchFamily="34" charset="0"/>
                <a:buChar char="•"/>
                <a:tabLst/>
              </a:pPr>
              <a:r>
                <a:rPr kumimoji="0" lang="en-GB" altLang="en-US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Monitor effectiveness of risk management arrangements, the control environment and associated risks </a:t>
              </a:r>
            </a:p>
            <a:p>
              <a:pPr marL="171450" marR="0" lvl="0" indent="-17145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ts val="1000"/>
                <a:buFont typeface="Arial" panose="020B0604020202020204" pitchFamily="34" charset="0"/>
                <a:buChar char="•"/>
                <a:tabLst/>
              </a:pPr>
              <a:r>
                <a:rPr kumimoji="0" lang="en-GB" altLang="en-US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Approve internal audit strategy</a:t>
              </a:r>
            </a:p>
            <a:p>
              <a:pPr marL="171450" lvl="0" indent="-171450" fontAlgn="base">
                <a:spcBef>
                  <a:spcPct val="0"/>
                </a:spcBef>
                <a:spcAft>
                  <a:spcPct val="0"/>
                </a:spcAft>
                <a:buSzPts val="1000"/>
                <a:buFont typeface="Arial" panose="020B0604020202020204" pitchFamily="34" charset="0"/>
                <a:buChar char="•"/>
              </a:pPr>
              <a:r>
                <a:rPr lang="en-US" altLang="en-US" sz="900" dirty="0">
                  <a:solidFill>
                    <a:srgbClr val="000000"/>
                  </a:solidFill>
                  <a:latin typeface="Calibri" pitchFamily="34" charset="0"/>
                  <a:cs typeface="Arial" pitchFamily="34" charset="0"/>
                </a:rPr>
                <a:t>Scrutinise and advise </a:t>
              </a:r>
              <a:r>
                <a:rPr lang="en-US" altLang="en-US" sz="900" dirty="0" smtClean="0">
                  <a:solidFill>
                    <a:srgbClr val="000000"/>
                  </a:solidFill>
                  <a:latin typeface="Calibri" pitchFamily="34" charset="0"/>
                  <a:cs typeface="Arial" pitchFamily="34" charset="0"/>
                </a:rPr>
                <a:t>Strategic Board </a:t>
              </a:r>
              <a:r>
                <a:rPr lang="en-US" altLang="en-US" sz="900" dirty="0" smtClean="0">
                  <a:solidFill>
                    <a:srgbClr val="000000"/>
                  </a:solidFill>
                  <a:latin typeface="Calibri" pitchFamily="34" charset="0"/>
                  <a:cs typeface="Arial" pitchFamily="34" charset="0"/>
                </a:rPr>
                <a:t>on </a:t>
              </a:r>
              <a:r>
                <a:rPr lang="en-US" altLang="en-US" sz="900" dirty="0">
                  <a:solidFill>
                    <a:srgbClr val="000000"/>
                  </a:solidFill>
                  <a:latin typeface="Calibri" pitchFamily="34" charset="0"/>
                  <a:cs typeface="Arial" pitchFamily="34" charset="0"/>
                </a:rPr>
                <a:t>contents of draft audit report and any management letter auditors present to </a:t>
              </a:r>
              <a:r>
                <a:rPr lang="en-US" altLang="en-US" sz="900">
                  <a:solidFill>
                    <a:srgbClr val="000000"/>
                  </a:solidFill>
                  <a:latin typeface="Calibri" pitchFamily="34" charset="0"/>
                  <a:cs typeface="Arial" pitchFamily="34" charset="0"/>
                </a:rPr>
                <a:t>the </a:t>
              </a:r>
              <a:r>
                <a:rPr lang="en-US" altLang="en-US" sz="900">
                  <a:solidFill>
                    <a:srgbClr val="000000"/>
                  </a:solidFill>
                  <a:latin typeface="Calibri" pitchFamily="34" charset="0"/>
                  <a:cs typeface="Arial" pitchFamily="34" charset="0"/>
                </a:rPr>
                <a:t>Strategic </a:t>
              </a:r>
              <a:r>
                <a:rPr lang="en-US" altLang="en-US" sz="900">
                  <a:solidFill>
                    <a:srgbClr val="000000"/>
                  </a:solidFill>
                  <a:latin typeface="Calibri" pitchFamily="34" charset="0"/>
                  <a:cs typeface="Arial" pitchFamily="34" charset="0"/>
                </a:rPr>
                <a:t>Board </a:t>
              </a:r>
              <a:endParaRPr lang="en-US" altLang="en-US" sz="900" smtClean="0">
                <a:solidFill>
                  <a:srgbClr val="000000"/>
                </a:solidFill>
                <a:latin typeface="Calibri" pitchFamily="34" charset="0"/>
                <a:cs typeface="Arial" pitchFamily="34" charset="0"/>
              </a:endParaRPr>
            </a:p>
            <a:p>
              <a:pPr marL="171450" lvl="0" indent="-171450" fontAlgn="base">
                <a:spcBef>
                  <a:spcPct val="0"/>
                </a:spcBef>
                <a:spcAft>
                  <a:spcPct val="0"/>
                </a:spcAft>
                <a:buSzPts val="1000"/>
                <a:buFont typeface="Arial" panose="020B0604020202020204" pitchFamily="34" charset="0"/>
                <a:buChar char="•"/>
              </a:pPr>
              <a:r>
                <a:rPr kumimoji="0" lang="en-US" altLang="en-U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Review</a:t>
              </a:r>
              <a:r>
                <a:rPr kumimoji="0" lang="en-US" altLang="en-US" sz="900" b="0" i="0" u="none" strike="noStrike" cap="none" normalizeH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r>
                <a:rPr kumimoji="0" lang="en-US" altLang="en-US" sz="900" b="0" i="0" u="none" strike="noStrike" cap="none" normalizeH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annual Statement of Accounts to consider whether appropriate accounting policies have been followed</a:t>
              </a:r>
              <a:endParaRPr kumimoji="0" lang="en-GB" altLang="en-US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endParaRPr>
            </a:p>
            <a:p>
              <a:pPr marL="171450" marR="0" lvl="0" indent="-17145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ts val="1000"/>
                <a:buFont typeface="Arial" panose="020B0604020202020204" pitchFamily="34" charset="0"/>
                <a:buChar char="•"/>
                <a:tabLst/>
              </a:pPr>
              <a:r>
                <a:rPr kumimoji="0" lang="en-GB" altLang="en-US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Monitor internal and external audit work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Rounded Rectangle 39"/>
            <p:cNvSpPr/>
            <p:nvPr/>
          </p:nvSpPr>
          <p:spPr>
            <a:xfrm>
              <a:off x="5972530" y="2377945"/>
              <a:ext cx="3046396" cy="2384084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137317" y="554983"/>
            <a:ext cx="2501824" cy="1502896"/>
            <a:chOff x="61309" y="637951"/>
            <a:chExt cx="2184230" cy="2455473"/>
          </a:xfrm>
        </p:grpSpPr>
        <p:sp>
          <p:nvSpPr>
            <p:cNvPr id="5" name="Text Box 3"/>
            <p:cNvSpPr txBox="1">
              <a:spLocks noChangeArrowheads="1"/>
            </p:cNvSpPr>
            <p:nvPr/>
          </p:nvSpPr>
          <p:spPr bwMode="auto">
            <a:xfrm>
              <a:off x="168852" y="700592"/>
              <a:ext cx="2039937" cy="22709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R="0" lvl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ts val="1000"/>
                <a:tabLst/>
              </a:pPr>
              <a:r>
                <a:rPr kumimoji="0" lang="en-GB" altLang="en-US" sz="9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Control framework</a:t>
              </a:r>
            </a:p>
            <a:p>
              <a:pPr marL="171450" marR="0" lvl="0" indent="-17145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ts val="1000"/>
                <a:buFont typeface="Arial" panose="020B0604020202020204" pitchFamily="34" charset="0"/>
                <a:buChar char="•"/>
                <a:tabLst/>
              </a:pPr>
              <a:r>
                <a:rPr kumimoji="0" lang="en-GB" altLang="en-US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North East Museums’ </a:t>
              </a:r>
              <a:r>
                <a:rPr kumimoji="0" lang="en-GB" altLang="en-US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mission, vision </a:t>
              </a:r>
            </a:p>
            <a:p>
              <a:pPr marL="171450" marR="0" lvl="0" indent="-17145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ts val="1000"/>
                <a:buFont typeface="Arial" panose="020B0604020202020204" pitchFamily="34" charset="0"/>
                <a:buChar char="•"/>
                <a:tabLst/>
              </a:pPr>
              <a:r>
                <a:rPr lang="en-GB" altLang="en-US" sz="900" dirty="0">
                  <a:solidFill>
                    <a:srgbClr val="000000"/>
                  </a:solidFill>
                  <a:latin typeface="Calibri" pitchFamily="34" charset="0"/>
                  <a:cs typeface="Arial" pitchFamily="34" charset="0"/>
                </a:rPr>
                <a:t>Business</a:t>
              </a:r>
              <a:r>
                <a:rPr kumimoji="0" lang="en-GB" altLang="en-US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Plan</a:t>
              </a:r>
            </a:p>
            <a:p>
              <a:pPr marL="171450" marR="0" lvl="0" indent="-17145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ts val="1000"/>
                <a:buFont typeface="Arial" panose="020B0604020202020204" pitchFamily="34" charset="0"/>
                <a:buChar char="•"/>
                <a:tabLst/>
              </a:pPr>
              <a:r>
                <a:rPr kumimoji="0" lang="en-GB" altLang="en-US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Performance management</a:t>
              </a:r>
            </a:p>
            <a:p>
              <a:pPr marL="171450" marR="0" lvl="0" indent="-17145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ts val="1000"/>
                <a:buFont typeface="Arial" panose="020B0604020202020204" pitchFamily="34" charset="0"/>
                <a:buChar char="•"/>
                <a:tabLst/>
              </a:pPr>
              <a:r>
                <a:rPr kumimoji="0" lang="en-GB" altLang="en-US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Budget and budgetary control</a:t>
              </a:r>
            </a:p>
            <a:p>
              <a:pPr marL="171450" marR="0" lvl="0" indent="-17145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ts val="1000"/>
                <a:buFont typeface="Arial" panose="020B0604020202020204" pitchFamily="34" charset="0"/>
                <a:buChar char="•"/>
                <a:tabLst/>
              </a:pPr>
              <a:r>
                <a:rPr kumimoji="0" lang="en-GB" altLang="en-US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Risk management framework</a:t>
              </a:r>
            </a:p>
            <a:p>
              <a:pPr marL="171450" marR="0" lvl="0" indent="-17145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ts val="1000"/>
                <a:buFont typeface="Arial" panose="020B0604020202020204" pitchFamily="34" charset="0"/>
                <a:buChar char="•"/>
                <a:tabLst/>
              </a:pPr>
              <a:r>
                <a:rPr kumimoji="0" lang="en-GB" altLang="en-US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Business continuity</a:t>
              </a:r>
            </a:p>
            <a:p>
              <a:pPr marL="171450" marR="0" lvl="0" indent="-17145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ts val="1000"/>
                <a:buFont typeface="Arial" panose="020B0604020202020204" pitchFamily="34" charset="0"/>
                <a:buChar char="•"/>
                <a:tabLst/>
              </a:pPr>
              <a:r>
                <a:rPr kumimoji="0" lang="en-GB" altLang="en-US" sz="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Health and Safety assessment</a:t>
              </a:r>
            </a:p>
            <a:p>
              <a:pPr marL="171450" marR="0" lvl="0" indent="-17145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ts val="1000"/>
                <a:buFont typeface="Arial" panose="020B0604020202020204" pitchFamily="34" charset="0"/>
                <a:buChar char="•"/>
                <a:tabLst/>
              </a:pPr>
              <a:r>
                <a:rPr lang="en-GB" altLang="en-US" sz="900" dirty="0">
                  <a:solidFill>
                    <a:srgbClr val="000000"/>
                  </a:solidFill>
                  <a:latin typeface="Calibri" pitchFamily="34" charset="0"/>
                  <a:cs typeface="Arial" pitchFamily="34" charset="0"/>
                </a:rPr>
                <a:t>Significant Partnerships Code of Practice</a:t>
              </a:r>
              <a:endParaRPr kumimoji="0" lang="en-GB" altLang="en-US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altLang="en-US" sz="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61309" y="637951"/>
              <a:ext cx="2184230" cy="2455473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27" name="Straight Arrow Connector 26"/>
          <p:cNvCxnSpPr/>
          <p:nvPr/>
        </p:nvCxnSpPr>
        <p:spPr>
          <a:xfrm>
            <a:off x="1259632" y="2087377"/>
            <a:ext cx="0" cy="6840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2175260" y="3025946"/>
            <a:ext cx="792000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flipH="1">
            <a:off x="5070662" y="1158363"/>
            <a:ext cx="756000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rot="-300000" flipV="1">
            <a:off x="4273394" y="1339614"/>
            <a:ext cx="28546" cy="374417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flipV="1">
            <a:off x="4019311" y="3523286"/>
            <a:ext cx="0" cy="404906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7" name="Group 86"/>
          <p:cNvGrpSpPr/>
          <p:nvPr/>
        </p:nvGrpSpPr>
        <p:grpSpPr>
          <a:xfrm>
            <a:off x="4271972" y="1718169"/>
            <a:ext cx="1600404" cy="1287167"/>
            <a:chOff x="4344718" y="1718169"/>
            <a:chExt cx="1454913" cy="1287167"/>
          </a:xfrm>
        </p:grpSpPr>
        <p:cxnSp>
          <p:nvCxnSpPr>
            <p:cNvPr id="80" name="Straight Connector 79"/>
            <p:cNvCxnSpPr/>
            <p:nvPr/>
          </p:nvCxnSpPr>
          <p:spPr>
            <a:xfrm flipH="1" flipV="1">
              <a:off x="4344718" y="1718169"/>
              <a:ext cx="917875" cy="8383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flipH="1">
              <a:off x="5253399" y="3005336"/>
              <a:ext cx="546232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>
              <a:off x="5262852" y="1721790"/>
              <a:ext cx="0" cy="128354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1" name="Straight Arrow Connector 90"/>
          <p:cNvCxnSpPr/>
          <p:nvPr/>
        </p:nvCxnSpPr>
        <p:spPr>
          <a:xfrm>
            <a:off x="7459457" y="4041003"/>
            <a:ext cx="1" cy="501947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 Box 11"/>
          <p:cNvSpPr txBox="1">
            <a:spLocks noChangeArrowheads="1"/>
          </p:cNvSpPr>
          <p:nvPr/>
        </p:nvSpPr>
        <p:spPr bwMode="auto">
          <a:xfrm>
            <a:off x="201115" y="4726700"/>
            <a:ext cx="1300373" cy="15826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9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1st line of defence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8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800" b="1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Business Management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8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How well objectives are being met and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8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risks managed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altLang="en-US" sz="800" b="1" dirty="0">
              <a:solidFill>
                <a:srgbClr val="000000"/>
              </a:solidFill>
              <a:latin typeface="Calibri" pitchFamily="34" charset="0"/>
              <a:cs typeface="Arial" pitchFamily="34" charset="0"/>
            </a:endParaRPr>
          </a:p>
          <a:p>
            <a:pPr marL="90488" indent="-90488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165225" algn="l"/>
              </a:tabLst>
            </a:pPr>
            <a:r>
              <a:rPr lang="en-GB" altLang="en-US" sz="8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Identifying risks and improvement actions,</a:t>
            </a:r>
          </a:p>
          <a:p>
            <a:pPr marL="90488" indent="-90488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8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Identifying controls, </a:t>
            </a:r>
          </a:p>
          <a:p>
            <a:pPr marL="90488" indent="-90488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en-GB" altLang="en-US" sz="8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Reporting on progress, </a:t>
            </a:r>
          </a:p>
          <a:p>
            <a:pPr marL="90488" indent="-90488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8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Management assurance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altLang="en-US" sz="800" dirty="0">
              <a:solidFill>
                <a:srgbClr val="000000"/>
              </a:solidFill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80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6" name="Text Box 12"/>
          <p:cNvSpPr txBox="1">
            <a:spLocks noChangeArrowheads="1"/>
          </p:cNvSpPr>
          <p:nvPr/>
        </p:nvSpPr>
        <p:spPr bwMode="auto">
          <a:xfrm>
            <a:off x="3188657" y="4699584"/>
            <a:ext cx="1179845" cy="13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9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Arial" pitchFamily="34" charset="0"/>
              </a:rPr>
              <a:t>2nd line of defence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altLang="en-US" sz="800" b="1" dirty="0">
              <a:solidFill>
                <a:srgbClr val="000000"/>
              </a:solidFill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800" b="1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Corporate oversight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8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Oversight of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8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management activity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GB" altLang="en-US" sz="800" dirty="0">
              <a:solidFill>
                <a:srgbClr val="000000"/>
              </a:solidFill>
              <a:latin typeface="Calibri" pitchFamily="34" charset="0"/>
              <a:cs typeface="Arial" pitchFamily="34" charset="0"/>
            </a:endParaRPr>
          </a:p>
          <a:p>
            <a:pPr marL="90488" lvl="0" indent="-90488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8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Designing policies</a:t>
            </a:r>
          </a:p>
          <a:p>
            <a:pPr marL="90488" lvl="0" indent="-90488" defTabSz="989013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8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Setting direction</a:t>
            </a:r>
          </a:p>
          <a:p>
            <a:pPr marL="90488" lvl="0" indent="-90488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8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Ensuring compliance</a:t>
            </a:r>
          </a:p>
          <a:p>
            <a:pPr marL="90488" lvl="0" indent="-90488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8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Assurance oversight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altLang="en-US" sz="800" dirty="0">
              <a:solidFill>
                <a:srgbClr val="000000"/>
              </a:solidFill>
              <a:latin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Text Box 13"/>
          <p:cNvSpPr txBox="1">
            <a:spLocks noChangeArrowheads="1"/>
          </p:cNvSpPr>
          <p:nvPr/>
        </p:nvSpPr>
        <p:spPr bwMode="auto">
          <a:xfrm>
            <a:off x="7358658" y="4933827"/>
            <a:ext cx="1548000" cy="11594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GB" altLang="en-US" sz="8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e.g.</a:t>
            </a:r>
          </a:p>
          <a:p>
            <a:pPr marL="90488" lvl="0" indent="-90488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8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Internal audit</a:t>
            </a:r>
          </a:p>
          <a:p>
            <a:pPr marL="90488" lvl="0" indent="-90488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8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Independent sources of assurance (e.g. IiP)</a:t>
            </a:r>
          </a:p>
          <a:p>
            <a:pPr marL="90488" lvl="0" indent="-90488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8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External audit</a:t>
            </a:r>
            <a:endParaRPr lang="en-GB" altLang="en-US" sz="800" b="1" dirty="0">
              <a:solidFill>
                <a:srgbClr val="000000"/>
              </a:solidFill>
              <a:latin typeface="Calibri" pitchFamily="34" charset="0"/>
              <a:cs typeface="Arial" pitchFamily="34" charset="0"/>
            </a:endParaRPr>
          </a:p>
          <a:p>
            <a:pPr marL="90488" lvl="0" indent="-90488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8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External project/programme review</a:t>
            </a:r>
          </a:p>
          <a:p>
            <a:pPr marL="90488" lvl="0" indent="-90488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8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Accreditation and designation</a:t>
            </a:r>
          </a:p>
          <a:p>
            <a:pPr marL="90488" lvl="0" indent="-90488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en-US" sz="800" dirty="0">
                <a:solidFill>
                  <a:srgbClr val="000000"/>
                </a:solidFill>
                <a:latin typeface="Calibri" pitchFamily="34" charset="0"/>
                <a:cs typeface="Arial" pitchFamily="34" charset="0"/>
              </a:rPr>
              <a:t>ACE Relationship Manager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GB" altLang="en-US" sz="800" b="1" dirty="0">
              <a:solidFill>
                <a:srgbClr val="000000"/>
              </a:solidFill>
              <a:latin typeface="Calibri" pitchFamily="34" charset="0"/>
              <a:cs typeface="Arial" pitchFamily="34" charset="0"/>
            </a:endParaRPr>
          </a:p>
        </p:txBody>
      </p:sp>
      <p:cxnSp>
        <p:nvCxnSpPr>
          <p:cNvPr id="70" name="Elbow Connector 69"/>
          <p:cNvCxnSpPr/>
          <p:nvPr/>
        </p:nvCxnSpPr>
        <p:spPr>
          <a:xfrm rot="5400000" flipH="1" flipV="1">
            <a:off x="2676785" y="3443263"/>
            <a:ext cx="498874" cy="1884294"/>
          </a:xfrm>
          <a:prstGeom prst="bentConnector2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/>
          <p:nvPr/>
        </p:nvCxnSpPr>
        <p:spPr>
          <a:xfrm flipV="1">
            <a:off x="7403269" y="1818400"/>
            <a:ext cx="30" cy="321773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 flipH="1">
            <a:off x="5088561" y="3187865"/>
            <a:ext cx="763473" cy="688"/>
          </a:xfrm>
          <a:prstGeom prst="straightConnector1">
            <a:avLst/>
          </a:prstGeom>
          <a:ln w="19050">
            <a:headEnd type="arrow"/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5"/>
          <p:cNvGrpSpPr/>
          <p:nvPr/>
        </p:nvGrpSpPr>
        <p:grpSpPr>
          <a:xfrm>
            <a:off x="3395680" y="3975312"/>
            <a:ext cx="1773561" cy="321322"/>
            <a:chOff x="3012030" y="4192275"/>
            <a:chExt cx="1800000" cy="381298"/>
          </a:xfrm>
          <a:solidFill>
            <a:schemeClr val="bg1">
              <a:lumMod val="95000"/>
            </a:schemeClr>
          </a:solidFill>
        </p:grpSpPr>
        <p:sp>
          <p:nvSpPr>
            <p:cNvPr id="39" name="Rounded Rectangle 38"/>
            <p:cNvSpPr/>
            <p:nvPr/>
          </p:nvSpPr>
          <p:spPr>
            <a:xfrm>
              <a:off x="3012030" y="4192275"/>
              <a:ext cx="1800000" cy="381298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2" name="Text Box 9"/>
            <p:cNvSpPr txBox="1">
              <a:spLocks noChangeArrowheads="1"/>
            </p:cNvSpPr>
            <p:nvPr/>
          </p:nvSpPr>
          <p:spPr bwMode="auto">
            <a:xfrm>
              <a:off x="3075401" y="4238619"/>
              <a:ext cx="1680686" cy="299037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en-US" sz="9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Assurance mapping components</a:t>
              </a:r>
              <a:endPara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325990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649</TotalTime>
  <Words>391</Words>
  <Application>Microsoft Office PowerPoint</Application>
  <PresentationFormat>On-screen Show (4:3)</PresentationFormat>
  <Paragraphs>91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Tyne &amp; Wear Archives &amp; Museums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Hentley</dc:creator>
  <cp:lastModifiedBy>Glenn Asher-Gordon</cp:lastModifiedBy>
  <cp:revision>46</cp:revision>
  <cp:lastPrinted>2016-03-14T14:20:26Z</cp:lastPrinted>
  <dcterms:created xsi:type="dcterms:W3CDTF">2016-03-11T16:22:46Z</dcterms:created>
  <dcterms:modified xsi:type="dcterms:W3CDTF">2024-12-18T10:05:18Z</dcterms:modified>
</cp:coreProperties>
</file>