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029" autoAdjust="0"/>
  </p:normalViewPr>
  <p:slideViewPr>
    <p:cSldViewPr>
      <p:cViewPr varScale="1">
        <p:scale>
          <a:sx n="100" d="100"/>
          <a:sy n="100" d="100"/>
        </p:scale>
        <p:origin x="2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716E-5443-4B31-A2EC-F2F514AB6D56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E076D-C71F-4A26-86DE-90F5CB685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53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E076D-C71F-4A26-86DE-90F5CB68504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126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71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75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5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17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8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64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92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8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44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9C32-44CD-4D76-9192-EACC2BE6E12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72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E9C32-44CD-4D76-9192-EACC2BE6E12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15BA4-F9E2-43B1-8C6C-BE237AB5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59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Elbow Connector 83"/>
          <p:cNvCxnSpPr/>
          <p:nvPr/>
        </p:nvCxnSpPr>
        <p:spPr>
          <a:xfrm rot="10800000">
            <a:off x="4881404" y="4161089"/>
            <a:ext cx="1916158" cy="419756"/>
          </a:xfrm>
          <a:prstGeom prst="bentConnector3">
            <a:avLst>
              <a:gd name="adj1" fmla="val -555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339956" y="4304211"/>
            <a:ext cx="0" cy="2963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6081131" y="4580845"/>
            <a:ext cx="2830288" cy="216024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ounded Rectangle 53"/>
          <p:cNvSpPr/>
          <p:nvPr/>
        </p:nvSpPr>
        <p:spPr>
          <a:xfrm>
            <a:off x="3097959" y="4601973"/>
            <a:ext cx="2773690" cy="216701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125194" y="4634847"/>
            <a:ext cx="2772384" cy="213911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512" y="194117"/>
            <a:ext cx="4464496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North East Museums’ 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Assurance Framework - process overview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308652" y="4955256"/>
            <a:ext cx="1548000" cy="1603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e.g.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Legal, regularity information and security assurance etc.</a:t>
            </a:r>
            <a:endParaRPr kumimoji="0" lang="en-GB" altLang="en-US" sz="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Budget monitoring</a:t>
            </a:r>
            <a:endParaRPr kumimoji="0" lang="en-GB" altLang="en-US" sz="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Leadership Team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Governance structure and processes (e.g. business reports)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Functional compliance reviews (e.g. finance and IT security)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Quality control checks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Customer benchmarking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Risk management/assurance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149230" y="4676207"/>
            <a:ext cx="1152128" cy="106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3rd line of defence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8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Independent assurance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Independent and more objective assurance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altLang="en-US" sz="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90488" marR="0" lvl="0" indent="-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Independent challenge, audit</a:t>
            </a:r>
          </a:p>
          <a:p>
            <a:pPr marL="90488" marR="0" lvl="0" indent="-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Reporting on assurance</a:t>
            </a:r>
          </a:p>
          <a:p>
            <a:pPr marL="90488" marR="0" lvl="0" indent="-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Audit of assurance providers</a:t>
            </a:r>
          </a:p>
          <a:p>
            <a:pPr marL="90488" marR="0" lvl="0" indent="-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Entity level assurance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8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52807" y="2793546"/>
            <a:ext cx="1692310" cy="426662"/>
            <a:chOff x="116124" y="3284984"/>
            <a:chExt cx="1692310" cy="478503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56104" y="3318689"/>
              <a:ext cx="1652330" cy="414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North East Museums’ </a:t>
              </a: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policies, plans, risk registers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16124" y="3284984"/>
              <a:ext cx="1692309" cy="47850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365968" y="4985057"/>
            <a:ext cx="1548000" cy="179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e.g.</a:t>
            </a:r>
            <a:endParaRPr lang="en-US" altLang="en-US" sz="800" dirty="0">
              <a:latin typeface="Arial" pitchFamily="34" charset="0"/>
              <a:cs typeface="Arial" pitchFamily="34" charset="0"/>
            </a:endParaRP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Operational delivery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Assurance by Director and senior management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Performance management and data quality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Business Plan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Financial Management and reports</a:t>
            </a:r>
          </a:p>
          <a:p>
            <a:pPr marL="90488" marR="0" lvl="0" indent="-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Core financial systems and controls (e.g. Accounts payable)</a:t>
            </a:r>
          </a:p>
          <a:p>
            <a:pPr marL="90488" marR="0" lvl="0" indent="-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Core procurement systems and controls (e.g. invoice reconciliation)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984871" y="2504166"/>
            <a:ext cx="2088237" cy="972000"/>
            <a:chOff x="2776534" y="1599298"/>
            <a:chExt cx="2088237" cy="1394732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853409" y="1669317"/>
              <a:ext cx="2011362" cy="1245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Leadership Team maintain assurance framework and supporting evidence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Finance, Risk &amp; Audit Committee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with responsibility for </a:t>
              </a:r>
              <a:r>
                <a:rPr lang="en-GB" altLang="en-US" sz="900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reviewing</a:t>
              </a:r>
              <a:r>
                <a:rPr kumimoji="0" lang="en-GB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Governance Statement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776534" y="1599298"/>
              <a:ext cx="2078636" cy="13947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190658" y="946431"/>
            <a:ext cx="1844104" cy="360000"/>
            <a:chOff x="2776534" y="908720"/>
            <a:chExt cx="1844104" cy="423863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806981" y="908720"/>
              <a:ext cx="1813657" cy="423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Governance and Assurance Report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776534" y="908720"/>
              <a:ext cx="1844104" cy="42386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880287" y="166821"/>
            <a:ext cx="3050728" cy="1649993"/>
            <a:chOff x="5796136" y="606917"/>
            <a:chExt cx="3050728" cy="1950019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5973798" y="715145"/>
              <a:ext cx="2873066" cy="1818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9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Strategic Board</a:t>
              </a:r>
              <a:endParaRPr kumimoji="0" lang="en-GB" altLang="en-US" sz="9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171450" lvl="0" indent="-171450" fontAlgn="base">
                <a:spcBef>
                  <a:spcPct val="0"/>
                </a:spcBef>
                <a:spcAft>
                  <a:spcPct val="0"/>
                </a:spcAft>
                <a:buSzPts val="1000"/>
                <a:buFont typeface="Arial" panose="020B0604020202020204" pitchFamily="34" charset="0"/>
                <a:buChar char="•"/>
              </a:pPr>
              <a:r>
                <a:rPr lang="en-US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Preparation of a policy statement for </a:t>
              </a:r>
              <a:r>
                <a:rPr lang="en-US" altLang="en-US" sz="900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North East Museums </a:t>
              </a:r>
              <a:r>
                <a:rPr lang="en-US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and its revision from time to time</a:t>
              </a:r>
            </a:p>
            <a:p>
              <a:pPr marL="171450" lvl="0" indent="-171450" fontAlgn="base">
                <a:spcBef>
                  <a:spcPct val="0"/>
                </a:spcBef>
                <a:spcAft>
                  <a:spcPct val="0"/>
                </a:spcAft>
                <a:buSzPts val="1000"/>
                <a:buFont typeface="Arial" panose="020B0604020202020204" pitchFamily="34" charset="0"/>
                <a:buChar char="•"/>
              </a:pPr>
              <a:r>
                <a:rPr lang="en-US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Monitoring and review of the work of </a:t>
              </a:r>
              <a:r>
                <a:rPr lang="en-US" altLang="en-US" sz="900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North East Museums</a:t>
              </a:r>
              <a:endParaRPr lang="en-US" altLang="en-US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  <a:p>
              <a:pPr marL="171450" lvl="0" indent="-171450" fontAlgn="base">
                <a:spcBef>
                  <a:spcPct val="0"/>
                </a:spcBef>
                <a:spcAft>
                  <a:spcPct val="0"/>
                </a:spcAft>
                <a:buSzPts val="1000"/>
                <a:buFont typeface="Arial" panose="020B0604020202020204" pitchFamily="34" charset="0"/>
                <a:buChar char="•"/>
              </a:pPr>
              <a:r>
                <a:rPr lang="en-US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Determination of the budget and staffing of </a:t>
              </a:r>
              <a:r>
                <a:rPr lang="en-US" altLang="en-US" sz="900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North East Museums</a:t>
              </a:r>
              <a:endParaRPr lang="en-US" altLang="en-US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  <a:p>
              <a:pPr marL="171450" lvl="0" indent="-171450" fontAlgn="base">
                <a:spcBef>
                  <a:spcPct val="0"/>
                </a:spcBef>
                <a:spcAft>
                  <a:spcPct val="0"/>
                </a:spcAft>
                <a:buSzPts val="1000"/>
                <a:buFont typeface="Arial" panose="020B0604020202020204" pitchFamily="34" charset="0"/>
                <a:buChar char="•"/>
              </a:pPr>
              <a:r>
                <a:rPr lang="en-US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Commenting on matters affecting museums, archives and records regionally, nationally and internationally (insofar as they affect </a:t>
              </a:r>
              <a:r>
                <a:rPr lang="en-US" altLang="en-US" sz="900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North East Museums)</a:t>
              </a:r>
              <a:endParaRPr lang="en-US" altLang="en-US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  <a:p>
              <a:pPr marL="171450" lvl="0" indent="-171450" fontAlgn="base">
                <a:spcBef>
                  <a:spcPct val="0"/>
                </a:spcBef>
                <a:spcAft>
                  <a:spcPct val="0"/>
                </a:spcAft>
                <a:buSzPts val="1000"/>
                <a:buFont typeface="Arial" panose="020B0604020202020204" pitchFamily="34" charset="0"/>
                <a:buChar char="•"/>
              </a:pPr>
              <a:r>
                <a:rPr lang="en-US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Approval of Statement of Accounts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endParaRPr lang="en-GB" altLang="en-US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endParaRPr lang="en-GB" altLang="en-US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endParaRPr lang="en-GB" altLang="en-US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5796136" y="606917"/>
              <a:ext cx="3050728" cy="195001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900131" y="2160520"/>
            <a:ext cx="3046396" cy="1854317"/>
            <a:chOff x="5972530" y="2377945"/>
            <a:chExt cx="3046396" cy="2384084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6166187" y="2437758"/>
              <a:ext cx="2778109" cy="2167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altLang="en-US" sz="900" b="1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Finance, Risk &amp; </a:t>
              </a:r>
              <a:r>
                <a:rPr kumimoji="0" lang="en-GB" altLang="en-US" sz="900" b="1" i="0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Audit </a:t>
              </a:r>
              <a:r>
                <a:rPr kumimoji="0" lang="en-GB" altLang="en-US" sz="900" b="1" i="0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Committee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Monitor effectiveness of risk management arrangements, the control environment and associated risks 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Approve internal audit strategy</a:t>
              </a:r>
            </a:p>
            <a:p>
              <a:pPr marL="171450" lvl="0" indent="-171450" fontAlgn="base">
                <a:spcBef>
                  <a:spcPct val="0"/>
                </a:spcBef>
                <a:spcAft>
                  <a:spcPct val="0"/>
                </a:spcAft>
                <a:buSzPts val="1000"/>
                <a:buFont typeface="Arial" panose="020B0604020202020204" pitchFamily="34" charset="0"/>
                <a:buChar char="•"/>
              </a:pPr>
              <a:r>
                <a:rPr lang="en-US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Scrutinise and advise </a:t>
              </a:r>
              <a:r>
                <a:rPr lang="en-US" altLang="en-US" sz="900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Strategic Board </a:t>
              </a:r>
              <a:r>
                <a:rPr lang="en-US" altLang="en-US" sz="900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on </a:t>
              </a:r>
              <a:r>
                <a:rPr lang="en-US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contents of draft audit report and any management letter auditors present to </a:t>
              </a:r>
              <a:r>
                <a:rPr lang="en-US" altLang="en-US" sz="90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the </a:t>
              </a:r>
              <a:r>
                <a:rPr lang="en-US" altLang="en-US" sz="90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Strategic </a:t>
              </a:r>
              <a:r>
                <a:rPr lang="en-US" altLang="en-US" sz="90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Board </a:t>
              </a:r>
              <a:endParaRPr lang="en-US" altLang="en-US" sz="90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  <a:p>
              <a:pPr marL="171450" lvl="0" indent="-171450" fontAlgn="base">
                <a:spcBef>
                  <a:spcPct val="0"/>
                </a:spcBef>
                <a:spcAft>
                  <a:spcPct val="0"/>
                </a:spcAft>
                <a:buSzPts val="1000"/>
                <a:buFont typeface="Arial" panose="020B0604020202020204" pitchFamily="34" charset="0"/>
                <a:buChar char="•"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Review</a:t>
              </a:r>
              <a:r>
                <a:rPr kumimoji="0" lang="en-US" altLang="en-US" sz="900" b="0" i="0" u="none" strike="noStrike" cap="none" normalizeH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en-US" altLang="en-US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annual Statement of Accounts to consider whether appropriate accounting policies have been followed</a:t>
              </a: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Monitor internal and external audit work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5972530" y="2377945"/>
              <a:ext cx="3046396" cy="238408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37317" y="554983"/>
            <a:ext cx="2501824" cy="1502896"/>
            <a:chOff x="61309" y="637951"/>
            <a:chExt cx="2184230" cy="2455473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68852" y="700592"/>
              <a:ext cx="2039937" cy="22709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tabLst/>
              </a:pPr>
              <a:r>
                <a:rPr kumimoji="0" lang="en-GB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Control framework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North East Museums’ </a:t>
              </a: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mission, vision 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lang="en-GB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Business</a:t>
              </a: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Plan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Performance management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Budget and budgetary control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Risk management framework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Business continuity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kumimoji="0" lang="en-GB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Health and Safety assessment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Arial" panose="020B0604020202020204" pitchFamily="34" charset="0"/>
                <a:buChar char="•"/>
                <a:tabLst/>
              </a:pPr>
              <a:r>
                <a:rPr lang="en-GB" altLang="en-US" sz="9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Significant Partnerships Code of Practice</a:t>
              </a: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1309" y="637951"/>
              <a:ext cx="2184230" cy="245547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1259632" y="2087377"/>
            <a:ext cx="0" cy="684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175260" y="3025946"/>
            <a:ext cx="792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070662" y="1158363"/>
            <a:ext cx="7560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-300000" flipV="1">
            <a:off x="4273394" y="1339614"/>
            <a:ext cx="28546" cy="37441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019311" y="3523286"/>
            <a:ext cx="0" cy="40490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4271972" y="1718169"/>
            <a:ext cx="1600404" cy="1287167"/>
            <a:chOff x="4344718" y="1718169"/>
            <a:chExt cx="1454913" cy="1287167"/>
          </a:xfrm>
        </p:grpSpPr>
        <p:cxnSp>
          <p:nvCxnSpPr>
            <p:cNvPr id="80" name="Straight Connector 79"/>
            <p:cNvCxnSpPr/>
            <p:nvPr/>
          </p:nvCxnSpPr>
          <p:spPr>
            <a:xfrm flipH="1" flipV="1">
              <a:off x="4344718" y="1718169"/>
              <a:ext cx="917875" cy="838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5253399" y="3005336"/>
              <a:ext cx="54623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5262852" y="1721790"/>
              <a:ext cx="0" cy="128354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Arrow Connector 90"/>
          <p:cNvCxnSpPr/>
          <p:nvPr/>
        </p:nvCxnSpPr>
        <p:spPr>
          <a:xfrm>
            <a:off x="7459457" y="4041003"/>
            <a:ext cx="1" cy="501947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11"/>
          <p:cNvSpPr txBox="1">
            <a:spLocks noChangeArrowheads="1"/>
          </p:cNvSpPr>
          <p:nvPr/>
        </p:nvSpPr>
        <p:spPr bwMode="auto">
          <a:xfrm>
            <a:off x="201115" y="4726700"/>
            <a:ext cx="1300373" cy="1582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1st line of defence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Business Management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How well objectives are being met and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risks managed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z="8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90488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165225" algn="l"/>
              </a:tabLst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Identifying risks and improvement actions,</a:t>
            </a:r>
          </a:p>
          <a:p>
            <a:pPr marL="90488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Identifying controls, </a:t>
            </a:r>
          </a:p>
          <a:p>
            <a:pPr marL="90488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Reporting on progress, </a:t>
            </a:r>
          </a:p>
          <a:p>
            <a:pPr marL="90488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Management assurance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12"/>
          <p:cNvSpPr txBox="1">
            <a:spLocks noChangeArrowheads="1"/>
          </p:cNvSpPr>
          <p:nvPr/>
        </p:nvSpPr>
        <p:spPr bwMode="auto">
          <a:xfrm>
            <a:off x="3188657" y="4699584"/>
            <a:ext cx="1179845" cy="13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2nd line of defence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8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Corporate oversight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Oversight of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management activity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altLang="en-US" sz="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Designing policies</a:t>
            </a:r>
          </a:p>
          <a:p>
            <a:pPr marL="90488" lvl="0" indent="-90488" defTabSz="98901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Setting direction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Ensuring compliance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Assurance oversight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13"/>
          <p:cNvSpPr txBox="1">
            <a:spLocks noChangeArrowheads="1"/>
          </p:cNvSpPr>
          <p:nvPr/>
        </p:nvSpPr>
        <p:spPr bwMode="auto">
          <a:xfrm>
            <a:off x="7358658" y="4933827"/>
            <a:ext cx="1548000" cy="115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e.g.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Internal audit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Independent sources of assurance (e.g. IiP)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External audit</a:t>
            </a:r>
            <a:endParaRPr lang="en-GB" altLang="en-US" sz="8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External project/programme review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Accreditation and designation</a:t>
            </a:r>
          </a:p>
          <a:p>
            <a:pPr marL="90488" lvl="0" indent="-90488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ACE Relationship Manager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altLang="en-US" sz="8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70" name="Elbow Connector 69"/>
          <p:cNvCxnSpPr/>
          <p:nvPr/>
        </p:nvCxnSpPr>
        <p:spPr>
          <a:xfrm rot="5400000" flipH="1" flipV="1">
            <a:off x="2676785" y="3443263"/>
            <a:ext cx="498874" cy="1884294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7403269" y="1818400"/>
            <a:ext cx="30" cy="32177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5088561" y="3187865"/>
            <a:ext cx="763473" cy="688"/>
          </a:xfrm>
          <a:prstGeom prst="straightConnector1">
            <a:avLst/>
          </a:prstGeom>
          <a:ln w="19050">
            <a:headEnd type="arrow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395680" y="3975312"/>
            <a:ext cx="1773561" cy="321322"/>
            <a:chOff x="3012030" y="4192275"/>
            <a:chExt cx="1800000" cy="381298"/>
          </a:xfrm>
          <a:solidFill>
            <a:schemeClr val="bg1">
              <a:lumMod val="95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3012030" y="4192275"/>
              <a:ext cx="1800000" cy="38129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Text Box 9"/>
            <p:cNvSpPr txBox="1">
              <a:spLocks noChangeArrowheads="1"/>
            </p:cNvSpPr>
            <p:nvPr/>
          </p:nvSpPr>
          <p:spPr bwMode="auto">
            <a:xfrm>
              <a:off x="3075401" y="4238619"/>
              <a:ext cx="1680686" cy="29903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Assurance mapping components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2599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391</Words>
  <Application>Microsoft Office PowerPoint</Application>
  <PresentationFormat>On-screen Show (4:3)</PresentationFormat>
  <Paragraphs>91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Tyne &amp; Wear Archives &amp; Museums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Hentley</dc:creator>
  <cp:lastModifiedBy>Glenn Asher-Gordon</cp:lastModifiedBy>
  <cp:revision>46</cp:revision>
  <cp:lastPrinted>2016-03-14T14:20:26Z</cp:lastPrinted>
  <dcterms:created xsi:type="dcterms:W3CDTF">2016-03-11T16:22:46Z</dcterms:created>
  <dcterms:modified xsi:type="dcterms:W3CDTF">2024-12-18T10:05:18Z</dcterms:modified>
</cp:coreProperties>
</file>