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1" r:id="rId4"/>
    <p:sldId id="258" r:id="rId5"/>
    <p:sldId id="262" r:id="rId6"/>
    <p:sldId id="261" r:id="rId7"/>
    <p:sldId id="293" r:id="rId8"/>
    <p:sldId id="269" r:id="rId9"/>
    <p:sldId id="281" r:id="rId10"/>
    <p:sldId id="265" r:id="rId11"/>
    <p:sldId id="286" r:id="rId12"/>
    <p:sldId id="292" r:id="rId13"/>
    <p:sldId id="266" r:id="rId14"/>
    <p:sldId id="267" r:id="rId15"/>
    <p:sldId id="268" r:id="rId16"/>
    <p:sldId id="264" r:id="rId17"/>
    <p:sldId id="282" r:id="rId18"/>
    <p:sldId id="273" r:id="rId19"/>
    <p:sldId id="285" r:id="rId20"/>
    <p:sldId id="274" r:id="rId21"/>
    <p:sldId id="275" r:id="rId22"/>
    <p:sldId id="270" r:id="rId23"/>
    <p:sldId id="277" r:id="rId24"/>
    <p:sldId id="278" r:id="rId25"/>
    <p:sldId id="279" r:id="rId26"/>
    <p:sldId id="280" r:id="rId27"/>
    <p:sldId id="290"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7/25/2022</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7/25/2022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7/25/2022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7/25/2022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7/25/2022</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7/25/2022</a:t>
            </a:fld>
            <a:endParaRPr lang="en-US" dirty="0"/>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2" name="Footer Placeholder 11"/>
          <p:cNvSpPr>
            <a:spLocks noGrp="1"/>
          </p:cNvSpPr>
          <p:nvPr>
            <p:ph type="ftr" sz="quarter" idx="17"/>
          </p:nvPr>
        </p:nvSpPr>
        <p:spPr/>
        <p:txBody>
          <a:bodyPr rtlCol="0"/>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7/25/2022</a:t>
            </a:fld>
            <a:endParaRPr lang="en-US" dirty="0"/>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7/25/2022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7/25/2022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7/25/2022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7/25/2022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7/25/2022</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microsoft.com/office/2007/relationships/hdphoto" Target="../media/hdphoto1.wdp"/><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microsoft.com/office/2007/relationships/hdphoto" Target="../media/hdphoto2.wdp"/><Relationship Id="rId7"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7" Type="http://schemas.microsoft.com/office/2007/relationships/hdphoto" Target="../media/hdphoto3.wdp"/><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iscoverymuseum.org.uk/visit-us" TargetMode="External"/><Relationship Id="rId2" Type="http://schemas.openxmlformats.org/officeDocument/2006/relationships/hyperlink" Target="https://discoverymuseum.org.uk/visit-us/access-information" TargetMode="External"/><Relationship Id="rId1" Type="http://schemas.openxmlformats.org/officeDocument/2006/relationships/slideLayout" Target="../slideLayouts/slideLayout6.xml"/><Relationship Id="rId6" Type="http://schemas.openxmlformats.org/officeDocument/2006/relationships/hyperlink" Target="https://www.google.com/culturalinstitute/collection/discovery-museum" TargetMode="External"/><Relationship Id="rId5" Type="http://schemas.openxmlformats.org/officeDocument/2006/relationships/hyperlink" Target="mailto:learning@discoverymuseum.org.uk" TargetMode="External"/><Relationship Id="rId4" Type="http://schemas.openxmlformats.org/officeDocument/2006/relationships/hyperlink" Target="https://discoverymuseum.org.uk/learning/essential-inform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358484"/>
            <a:ext cx="6934653" cy="3900743"/>
          </a:xfrm>
          <a:prstGeom prst="rect">
            <a:avLst/>
          </a:prstGeom>
        </p:spPr>
      </p:pic>
      <p:sp>
        <p:nvSpPr>
          <p:cNvPr id="2" name="Title 1"/>
          <p:cNvSpPr>
            <a:spLocks noGrp="1"/>
          </p:cNvSpPr>
          <p:nvPr>
            <p:ph type="ctrTitle"/>
          </p:nvPr>
        </p:nvSpPr>
        <p:spPr>
          <a:xfrm>
            <a:off x="1691680" y="3900743"/>
            <a:ext cx="6477000" cy="1828800"/>
          </a:xfrm>
        </p:spPr>
        <p:txBody>
          <a:bodyPr/>
          <a:lstStyle/>
          <a:p>
            <a:r>
              <a:rPr lang="en-GB" b="1" dirty="0" smtClean="0"/>
              <a:t>A Visual Guide to  Discovery Museum</a:t>
            </a:r>
            <a:endParaRPr lang="en-GB" b="1"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4997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Archives </a:t>
            </a: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40000">
            <a:off x="862297" y="2661819"/>
            <a:ext cx="3020920" cy="2850543"/>
          </a:xfrm>
          <a:prstGeom prst="rect">
            <a:avLst/>
          </a:prstGeom>
        </p:spPr>
      </p:pic>
      <p:sp>
        <p:nvSpPr>
          <p:cNvPr id="5" name="TextBox 4"/>
          <p:cNvSpPr txBox="1"/>
          <p:nvPr/>
        </p:nvSpPr>
        <p:spPr>
          <a:xfrm>
            <a:off x="4572000" y="2262571"/>
            <a:ext cx="4572000" cy="1477328"/>
          </a:xfrm>
          <a:prstGeom prst="rect">
            <a:avLst/>
          </a:prstGeom>
          <a:noFill/>
        </p:spPr>
        <p:txBody>
          <a:bodyPr wrap="square" rtlCol="0">
            <a:spAutoFit/>
          </a:bodyPr>
          <a:lstStyle/>
          <a:p>
            <a:r>
              <a:rPr lang="en-GB" dirty="0"/>
              <a:t>Based in Discovery Museum </a:t>
            </a:r>
            <a:r>
              <a:rPr lang="en-GB" dirty="0" smtClean="0"/>
              <a:t>Tyne </a:t>
            </a:r>
            <a:r>
              <a:rPr lang="en-GB" dirty="0"/>
              <a:t>&amp; Wear Archives is home to thousands of </a:t>
            </a:r>
            <a:r>
              <a:rPr lang="en-GB" dirty="0" smtClean="0"/>
              <a:t>documents relating </a:t>
            </a:r>
            <a:r>
              <a:rPr lang="en-GB" dirty="0"/>
              <a:t>to the five local districts of Newcastle, Sunderland, Gateshead, North Tyneside and South Tyneside</a:t>
            </a:r>
            <a:r>
              <a:rPr lang="en-GB" dirty="0" smtClean="0"/>
              <a:t>.</a:t>
            </a:r>
            <a:endParaRPr lang="en-GB" dirty="0"/>
          </a:p>
        </p:txBody>
      </p:sp>
      <p:sp>
        <p:nvSpPr>
          <p:cNvPr id="6" name="TextBox 5"/>
          <p:cNvSpPr txBox="1"/>
          <p:nvPr/>
        </p:nvSpPr>
        <p:spPr>
          <a:xfrm>
            <a:off x="4572000" y="4293096"/>
            <a:ext cx="3384376" cy="646331"/>
          </a:xfrm>
          <a:prstGeom prst="rect">
            <a:avLst/>
          </a:prstGeom>
          <a:noFill/>
        </p:spPr>
        <p:txBody>
          <a:bodyPr wrap="square" rtlCol="0">
            <a:spAutoFit/>
          </a:bodyPr>
          <a:lstStyle/>
          <a:p>
            <a:r>
              <a:rPr lang="en-GB" dirty="0" smtClean="0"/>
              <a:t>Visiting the archives is currently by pre-booked appointment only. </a:t>
            </a:r>
            <a:endParaRPr lang="en-GB" dirty="0"/>
          </a:p>
        </p:txBody>
      </p:sp>
    </p:spTree>
    <p:extLst>
      <p:ext uri="{BB962C8B-B14F-4D97-AF65-F5344CB8AC3E}">
        <p14:creationId xmlns:p14="http://schemas.microsoft.com/office/powerpoint/2010/main" val="1947338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Packed </a:t>
            </a:r>
            <a:r>
              <a:rPr lang="en-GB" dirty="0" smtClean="0"/>
              <a:t>Lunch Space</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2347139"/>
            <a:ext cx="5976664" cy="3984443"/>
          </a:xfrm>
          <a:prstGeom prst="rect">
            <a:avLst/>
          </a:prstGeom>
        </p:spPr>
      </p:pic>
      <p:sp>
        <p:nvSpPr>
          <p:cNvPr id="7" name="TextBox 6"/>
          <p:cNvSpPr txBox="1"/>
          <p:nvPr/>
        </p:nvSpPr>
        <p:spPr>
          <a:xfrm>
            <a:off x="329816" y="1700808"/>
            <a:ext cx="8712968" cy="646331"/>
          </a:xfrm>
          <a:prstGeom prst="rect">
            <a:avLst/>
          </a:prstGeom>
          <a:noFill/>
        </p:spPr>
        <p:txBody>
          <a:bodyPr wrap="square" rtlCol="0">
            <a:spAutoFit/>
          </a:bodyPr>
          <a:lstStyle/>
          <a:p>
            <a:r>
              <a:rPr lang="en-GB" dirty="0" smtClean="0"/>
              <a:t>This is the area to use in the museum if you want to bring a packed lunch. This is next to Turbinia. </a:t>
            </a:r>
            <a:endParaRPr lang="en-GB" dirty="0"/>
          </a:p>
        </p:txBody>
      </p:sp>
    </p:spTree>
    <p:extLst>
      <p:ext uri="{BB962C8B-B14F-4D97-AF65-F5344CB8AC3E}">
        <p14:creationId xmlns:p14="http://schemas.microsoft.com/office/powerpoint/2010/main" val="310271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Buggy Park and Water Station</a:t>
            </a:r>
            <a:endParaRPr lang="en-GB" dirty="0"/>
          </a:p>
        </p:txBody>
      </p:sp>
      <p:sp>
        <p:nvSpPr>
          <p:cNvPr id="7" name="TextBox 6"/>
          <p:cNvSpPr txBox="1"/>
          <p:nvPr/>
        </p:nvSpPr>
        <p:spPr>
          <a:xfrm>
            <a:off x="329816" y="1700808"/>
            <a:ext cx="8712968" cy="923330"/>
          </a:xfrm>
          <a:prstGeom prst="rect">
            <a:avLst/>
          </a:prstGeom>
          <a:noFill/>
        </p:spPr>
        <p:txBody>
          <a:bodyPr wrap="square" rtlCol="0">
            <a:spAutoFit/>
          </a:bodyPr>
          <a:lstStyle/>
          <a:p>
            <a:r>
              <a:rPr lang="en-GB" dirty="0" smtClean="0"/>
              <a:t>In this area, near Thomas the Tank engine, you can refill water bottles and park Buggies whilst you explore the museum. Please take valuables with you as this area is unsupervised. Lockers are available for £1 (non-returnable). </a:t>
            </a:r>
            <a:endParaRPr lang="en-GB" dirty="0"/>
          </a:p>
        </p:txBody>
      </p:sp>
      <p:pic>
        <p:nvPicPr>
          <p:cNvPr id="4" name="Picture 3"/>
          <p:cNvPicPr>
            <a:picLocks noChangeAspect="1"/>
          </p:cNvPicPr>
          <p:nvPr/>
        </p:nvPicPr>
        <p:blipFill rotWithShape="1">
          <a:blip r:embed="rId2"/>
          <a:srcRect l="33397" t="23021" r="32844" b="32281"/>
          <a:stretch/>
        </p:blipFill>
        <p:spPr>
          <a:xfrm>
            <a:off x="755576" y="2895600"/>
            <a:ext cx="4392488" cy="3269704"/>
          </a:xfrm>
          <a:prstGeom prst="rect">
            <a:avLst/>
          </a:prstGeom>
        </p:spPr>
      </p:pic>
      <p:pic>
        <p:nvPicPr>
          <p:cNvPr id="5" name="Picture 4"/>
          <p:cNvPicPr>
            <a:picLocks noChangeAspect="1"/>
          </p:cNvPicPr>
          <p:nvPr/>
        </p:nvPicPr>
        <p:blipFill rotWithShape="1">
          <a:blip r:embed="rId3"/>
          <a:srcRect l="40592" t="23422" r="40508" b="32318"/>
          <a:stretch/>
        </p:blipFill>
        <p:spPr>
          <a:xfrm>
            <a:off x="5795748" y="2588611"/>
            <a:ext cx="2880708" cy="3792717"/>
          </a:xfrm>
          <a:prstGeom prst="rect">
            <a:avLst/>
          </a:prstGeom>
        </p:spPr>
      </p:pic>
    </p:spTree>
    <p:extLst>
      <p:ext uri="{BB962C8B-B14F-4D97-AF65-F5344CB8AC3E}">
        <p14:creationId xmlns:p14="http://schemas.microsoft.com/office/powerpoint/2010/main" val="58311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Newcastle Story</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9157" y="2924944"/>
            <a:ext cx="2017594" cy="372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7518" y="4911608"/>
            <a:ext cx="2974168" cy="1672970"/>
          </a:xfrm>
          <a:prstGeom prst="rect">
            <a:avLst/>
          </a:prstGeom>
        </p:spPr>
      </p:pic>
      <p:sp>
        <p:nvSpPr>
          <p:cNvPr id="4" name="TextBox 3"/>
          <p:cNvSpPr txBox="1"/>
          <p:nvPr/>
        </p:nvSpPr>
        <p:spPr>
          <a:xfrm>
            <a:off x="4456841" y="4149080"/>
            <a:ext cx="2275399" cy="923330"/>
          </a:xfrm>
          <a:prstGeom prst="rect">
            <a:avLst/>
          </a:prstGeom>
          <a:noFill/>
        </p:spPr>
        <p:txBody>
          <a:bodyPr wrap="square" rtlCol="0">
            <a:spAutoFit/>
          </a:bodyPr>
          <a:lstStyle/>
          <a:p>
            <a:r>
              <a:rPr lang="en-GB" dirty="0" smtClean="0"/>
              <a:t>A siren goes off in the 1940s house bombed during an air raid.</a:t>
            </a:r>
            <a:endParaRPr lang="en-GB" dirty="0"/>
          </a:p>
        </p:txBody>
      </p:sp>
      <p:sp>
        <p:nvSpPr>
          <p:cNvPr id="5" name="TextBox 4"/>
          <p:cNvSpPr txBox="1"/>
          <p:nvPr/>
        </p:nvSpPr>
        <p:spPr>
          <a:xfrm>
            <a:off x="3923928" y="1658489"/>
            <a:ext cx="2592288" cy="2031325"/>
          </a:xfrm>
          <a:prstGeom prst="rect">
            <a:avLst/>
          </a:prstGeom>
          <a:noFill/>
        </p:spPr>
        <p:txBody>
          <a:bodyPr wrap="square" rtlCol="0">
            <a:spAutoFit/>
          </a:bodyPr>
          <a:lstStyle/>
          <a:p>
            <a:r>
              <a:rPr lang="en-GB" dirty="0" smtClean="0"/>
              <a:t>There are many different familiar and unusual sounds in this exhibition from talking to music. It can be quite loud in places so may not be suitable for all visitors. </a:t>
            </a:r>
            <a:endParaRPr lang="en-GB" dirty="0"/>
          </a:p>
        </p:txBody>
      </p:sp>
      <p:sp>
        <p:nvSpPr>
          <p:cNvPr id="8" name="TextBox 7"/>
          <p:cNvSpPr txBox="1"/>
          <p:nvPr/>
        </p:nvSpPr>
        <p:spPr>
          <a:xfrm>
            <a:off x="5176461" y="5661248"/>
            <a:ext cx="1732696" cy="923330"/>
          </a:xfrm>
          <a:prstGeom prst="rect">
            <a:avLst/>
          </a:prstGeom>
          <a:noFill/>
        </p:spPr>
        <p:txBody>
          <a:bodyPr wrap="square" rtlCol="0">
            <a:spAutoFit/>
          </a:bodyPr>
          <a:lstStyle/>
          <a:p>
            <a:r>
              <a:rPr lang="en-GB" dirty="0" smtClean="0"/>
              <a:t>Watch out for the man shouting out the window.</a:t>
            </a:r>
            <a:endParaRPr lang="en-GB" dirty="0"/>
          </a:p>
        </p:txBody>
      </p:sp>
      <p:sp>
        <p:nvSpPr>
          <p:cNvPr id="9" name="Rectangle 8"/>
          <p:cNvSpPr/>
          <p:nvPr/>
        </p:nvSpPr>
        <p:spPr>
          <a:xfrm>
            <a:off x="218716" y="1658489"/>
            <a:ext cx="3129148" cy="923330"/>
          </a:xfrm>
          <a:prstGeom prst="rect">
            <a:avLst/>
          </a:prstGeom>
        </p:spPr>
        <p:txBody>
          <a:bodyPr wrap="square">
            <a:spAutoFit/>
          </a:bodyPr>
          <a:lstStyle/>
          <a:p>
            <a:r>
              <a:rPr lang="en-GB" dirty="0"/>
              <a:t>Walk the streets of Newcastle through the years, from Roman times to the year 2000.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358" y="2546793"/>
            <a:ext cx="2773202" cy="207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182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4"/>
            <a:ext cx="8153400" cy="454496"/>
          </a:xfrm>
        </p:spPr>
        <p:txBody>
          <a:bodyPr>
            <a:normAutofit fontScale="90000"/>
          </a:bodyPr>
          <a:lstStyle/>
          <a:p>
            <a:r>
              <a:rPr lang="en-GB" dirty="0" smtClean="0"/>
              <a:t>Newcastle Story</a:t>
            </a:r>
            <a:br>
              <a:rPr lang="en-GB" dirty="0" smtClean="0"/>
            </a:br>
            <a:endParaRPr lang="en-GB" sz="36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3522" y="2352547"/>
            <a:ext cx="2089381" cy="155468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4558" y="4509120"/>
            <a:ext cx="3457643" cy="1944924"/>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18805" y="2204864"/>
            <a:ext cx="2529017" cy="1591337"/>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014" y="4221088"/>
            <a:ext cx="3731840" cy="2099160"/>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24301" y="2093832"/>
            <a:ext cx="1611910" cy="1813399"/>
          </a:xfrm>
          <a:prstGeom prst="rect">
            <a:avLst/>
          </a:prstGeom>
        </p:spPr>
      </p:pic>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7784" y="4745323"/>
            <a:ext cx="3045368" cy="170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574" y="2092483"/>
            <a:ext cx="1935154" cy="1200329"/>
          </a:xfrm>
          <a:prstGeom prst="rect">
            <a:avLst/>
          </a:prstGeom>
        </p:spPr>
        <p:txBody>
          <a:bodyPr wrap="square">
            <a:spAutoFit/>
          </a:bodyPr>
          <a:lstStyle/>
          <a:p>
            <a:r>
              <a:rPr lang="en-GB" dirty="0" smtClean="0"/>
              <a:t>These are just some of the things that you can touch and explore.</a:t>
            </a:r>
            <a:endParaRPr lang="en-GB" dirty="0"/>
          </a:p>
        </p:txBody>
      </p:sp>
    </p:spTree>
    <p:extLst>
      <p:ext uri="{BB962C8B-B14F-4D97-AF65-F5344CB8AC3E}">
        <p14:creationId xmlns:p14="http://schemas.microsoft.com/office/powerpoint/2010/main" val="1397967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 can take the stairs or catch the lift to first and second floor</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120000">
            <a:off x="1385081" y="1627496"/>
            <a:ext cx="2725010" cy="4844463"/>
          </a:xfrm>
          <a:prstGeom prst="rect">
            <a:avLst/>
          </a:prstGeom>
        </p:spPr>
      </p:pic>
      <p:pic>
        <p:nvPicPr>
          <p:cNvPr id="4" name="Picture 3"/>
          <p:cNvPicPr>
            <a:picLocks noChangeAspect="1"/>
          </p:cNvPicPr>
          <p:nvPr/>
        </p:nvPicPr>
        <p:blipFill rotWithShape="1">
          <a:blip r:embed="rId3"/>
          <a:srcRect l="35611" t="23422" r="35611" b="16532"/>
          <a:stretch/>
        </p:blipFill>
        <p:spPr>
          <a:xfrm>
            <a:off x="5495173" y="2132856"/>
            <a:ext cx="3498880" cy="4104456"/>
          </a:xfrm>
          <a:prstGeom prst="rect">
            <a:avLst/>
          </a:prstGeom>
        </p:spPr>
      </p:pic>
    </p:spTree>
    <p:extLst>
      <p:ext uri="{BB962C8B-B14F-4D97-AF65-F5344CB8AC3E}">
        <p14:creationId xmlns:p14="http://schemas.microsoft.com/office/powerpoint/2010/main" val="715944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dirty="0" smtClean="0"/>
              <a:t>First floor </a:t>
            </a:r>
            <a:endParaRPr lang="en-GB" dirty="0"/>
          </a:p>
        </p:txBody>
      </p:sp>
    </p:spTree>
    <p:extLst>
      <p:ext uri="{BB962C8B-B14F-4D97-AF65-F5344CB8AC3E}">
        <p14:creationId xmlns:p14="http://schemas.microsoft.com/office/powerpoint/2010/main" val="1144436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17721" y="116632"/>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dirty="0" smtClean="0"/>
              <a:t>Charge </a:t>
            </a:r>
            <a:r>
              <a:rPr lang="en-GB" sz="2000" dirty="0" smtClean="0"/>
              <a:t>Over </a:t>
            </a:r>
            <a:r>
              <a:rPr lang="en-GB" sz="2000" dirty="0" smtClean="0"/>
              <a:t>200 years of life in the army</a:t>
            </a:r>
            <a:endParaRPr lang="en-GB" sz="2000" dirty="0"/>
          </a:p>
        </p:txBody>
      </p:sp>
      <p:sp>
        <p:nvSpPr>
          <p:cNvPr id="10" name="TextBox 9"/>
          <p:cNvSpPr txBox="1"/>
          <p:nvPr/>
        </p:nvSpPr>
        <p:spPr>
          <a:xfrm>
            <a:off x="323527" y="1515553"/>
            <a:ext cx="8496943" cy="923330"/>
          </a:xfrm>
          <a:prstGeom prst="rect">
            <a:avLst/>
          </a:prstGeom>
          <a:noFill/>
        </p:spPr>
        <p:txBody>
          <a:bodyPr wrap="square" rtlCol="0">
            <a:spAutoFit/>
          </a:bodyPr>
          <a:lstStyle/>
          <a:p>
            <a:r>
              <a:rPr lang="en-GB" dirty="0" smtClean="0"/>
              <a:t>This gallery </a:t>
            </a:r>
            <a:r>
              <a:rPr lang="en-GB" dirty="0" smtClean="0"/>
              <a:t>contains collections and stories from England’s Northern Cavalry.                             Watch out for the loud soldier interactive giving commands.</a:t>
            </a:r>
            <a:endParaRPr lang="en-GB" dirty="0"/>
          </a:p>
          <a:p>
            <a:endParaRPr lang="en-GB" dirty="0"/>
          </a:p>
        </p:txBody>
      </p:sp>
      <p:pic>
        <p:nvPicPr>
          <p:cNvPr id="3" name="Picture 2"/>
          <p:cNvPicPr>
            <a:picLocks noChangeAspect="1"/>
          </p:cNvPicPr>
          <p:nvPr/>
        </p:nvPicPr>
        <p:blipFill rotWithShape="1">
          <a:blip r:embed="rId2"/>
          <a:srcRect l="20766" t="12594" r="20668" b="13925"/>
          <a:stretch/>
        </p:blipFill>
        <p:spPr>
          <a:xfrm>
            <a:off x="1439650" y="2276872"/>
            <a:ext cx="6264696" cy="4419117"/>
          </a:xfrm>
          <a:prstGeom prst="rect">
            <a:avLst/>
          </a:prstGeom>
        </p:spPr>
      </p:pic>
    </p:spTree>
    <p:extLst>
      <p:ext uri="{BB962C8B-B14F-4D97-AF65-F5344CB8AC3E}">
        <p14:creationId xmlns:p14="http://schemas.microsoft.com/office/powerpoint/2010/main" val="299126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Story of the Tyne</a:t>
            </a:r>
            <a:endParaRPr lang="en-GB"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04308" y="2192140"/>
            <a:ext cx="4040795" cy="3026488"/>
          </a:xfrm>
          <a:prstGeom prst="rect">
            <a:avLst/>
          </a:prstGeom>
        </p:spPr>
      </p:pic>
      <p:sp>
        <p:nvSpPr>
          <p:cNvPr id="7" name="TextBox 6"/>
          <p:cNvSpPr txBox="1"/>
          <p:nvPr/>
        </p:nvSpPr>
        <p:spPr>
          <a:xfrm>
            <a:off x="4213515" y="1592086"/>
            <a:ext cx="4824535" cy="1477328"/>
          </a:xfrm>
          <a:prstGeom prst="rect">
            <a:avLst/>
          </a:prstGeom>
          <a:noFill/>
        </p:spPr>
        <p:txBody>
          <a:bodyPr wrap="square" rtlCol="0">
            <a:spAutoFit/>
          </a:bodyPr>
          <a:lstStyle/>
          <a:p>
            <a:r>
              <a:rPr lang="en-GB" dirty="0" smtClean="0"/>
              <a:t>This </a:t>
            </a:r>
            <a:r>
              <a:rPr lang="en-GB" dirty="0"/>
              <a:t>gallery highlights some of the key industries that scatter the shores of the </a:t>
            </a:r>
            <a:r>
              <a:rPr lang="en-GB" dirty="0" smtClean="0"/>
              <a:t>Tyne, including full </a:t>
            </a:r>
            <a:r>
              <a:rPr lang="en-GB" dirty="0"/>
              <a:t>size boats, a ship model </a:t>
            </a:r>
            <a:r>
              <a:rPr lang="en-GB" dirty="0" smtClean="0"/>
              <a:t>wall and </a:t>
            </a:r>
            <a:r>
              <a:rPr lang="en-GB" dirty="0"/>
              <a:t>a model of the river as it flows from its </a:t>
            </a:r>
            <a:r>
              <a:rPr lang="en-GB" dirty="0" smtClean="0"/>
              <a:t>source. There is lots to see and do!</a:t>
            </a:r>
            <a:endParaRPr lang="en-GB"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7432" y="3356992"/>
            <a:ext cx="4819575" cy="2368789"/>
          </a:xfrm>
          <a:prstGeom prst="rect">
            <a:avLst/>
          </a:prstGeom>
        </p:spPr>
      </p:pic>
      <p:sp>
        <p:nvSpPr>
          <p:cNvPr id="5" name="Up Arrow 4"/>
          <p:cNvSpPr/>
          <p:nvPr/>
        </p:nvSpPr>
        <p:spPr>
          <a:xfrm rot="19687480">
            <a:off x="3070870" y="5555882"/>
            <a:ext cx="429682"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2640994">
            <a:off x="3984041" y="5503662"/>
            <a:ext cx="430284" cy="864096"/>
          </a:xfrm>
          <a:prstGeom prst="upArrow">
            <a:avLst>
              <a:gd name="adj1" fmla="val 50000"/>
              <a:gd name="adj2" fmla="val 50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13514" y="6211242"/>
            <a:ext cx="4678965" cy="369332"/>
          </a:xfrm>
          <a:prstGeom prst="rect">
            <a:avLst/>
          </a:prstGeom>
          <a:noFill/>
        </p:spPr>
        <p:txBody>
          <a:bodyPr wrap="square" rtlCol="0">
            <a:spAutoFit/>
          </a:bodyPr>
          <a:lstStyle/>
          <a:p>
            <a:r>
              <a:rPr lang="en-GB" dirty="0" smtClean="0"/>
              <a:t>Interactives include a swing bridge and a </a:t>
            </a:r>
            <a:r>
              <a:rPr lang="en-GB" dirty="0" err="1" smtClean="0"/>
              <a:t>pully</a:t>
            </a:r>
            <a:r>
              <a:rPr lang="en-GB" dirty="0" smtClean="0"/>
              <a:t>. </a:t>
            </a:r>
            <a:endParaRPr lang="en-GB" dirty="0"/>
          </a:p>
        </p:txBody>
      </p:sp>
    </p:spTree>
    <p:extLst>
      <p:ext uri="{BB962C8B-B14F-4D97-AF65-F5344CB8AC3E}">
        <p14:creationId xmlns:p14="http://schemas.microsoft.com/office/powerpoint/2010/main" val="1571288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Story of the Tyne</a:t>
            </a:r>
            <a:endParaRPr lang="en-GB"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04248" y="2420888"/>
            <a:ext cx="2157439" cy="2678939"/>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1979" y="5238186"/>
            <a:ext cx="4798516" cy="1314116"/>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4223178" y="3124707"/>
            <a:ext cx="2606931" cy="1390448"/>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7150" y="4437112"/>
            <a:ext cx="3727621" cy="2124401"/>
          </a:xfrm>
          <a:prstGeom prst="rect">
            <a:avLst/>
          </a:prstGeom>
        </p:spPr>
      </p:pic>
      <p:pic>
        <p:nvPicPr>
          <p:cNvPr id="9" name="Picture 8"/>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p:blipFill>
        <p:spPr>
          <a:xfrm>
            <a:off x="448163" y="1586104"/>
            <a:ext cx="3475765" cy="2699553"/>
          </a:xfrm>
          <a:prstGeom prst="rect">
            <a:avLst/>
          </a:prstGeom>
        </p:spPr>
      </p:pic>
      <p:sp>
        <p:nvSpPr>
          <p:cNvPr id="6" name="TextBox 5"/>
          <p:cNvSpPr txBox="1"/>
          <p:nvPr/>
        </p:nvSpPr>
        <p:spPr>
          <a:xfrm>
            <a:off x="4271979" y="1700808"/>
            <a:ext cx="4689708" cy="646331"/>
          </a:xfrm>
          <a:prstGeom prst="rect">
            <a:avLst/>
          </a:prstGeom>
          <a:noFill/>
        </p:spPr>
        <p:txBody>
          <a:bodyPr wrap="square" rtlCol="0">
            <a:spAutoFit/>
          </a:bodyPr>
          <a:lstStyle/>
          <a:p>
            <a:r>
              <a:rPr lang="en-GB" dirty="0" smtClean="0"/>
              <a:t>These are just some of the things to touch and explore in Story of the Tyne. </a:t>
            </a:r>
            <a:endParaRPr lang="en-GB" dirty="0"/>
          </a:p>
        </p:txBody>
      </p:sp>
    </p:spTree>
    <p:extLst>
      <p:ext uri="{BB962C8B-B14F-4D97-AF65-F5344CB8AC3E}">
        <p14:creationId xmlns:p14="http://schemas.microsoft.com/office/powerpoint/2010/main" val="59998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Content Placeholder 4"/>
          <p:cNvSpPr>
            <a:spLocks noGrp="1"/>
          </p:cNvSpPr>
          <p:nvPr>
            <p:ph sz="quarter" idx="1"/>
          </p:nvPr>
        </p:nvSpPr>
        <p:spPr>
          <a:xfrm>
            <a:off x="179512" y="1614789"/>
            <a:ext cx="4823448" cy="4421088"/>
          </a:xfrm>
        </p:spPr>
        <p:txBody>
          <a:bodyPr>
            <a:normAutofit/>
          </a:bodyPr>
          <a:lstStyle/>
          <a:p>
            <a:r>
              <a:rPr lang="en-GB" dirty="0" smtClean="0"/>
              <a:t>The outside of the Discovery Museum looks like this. The entrance is signposted. When you walk up to the museum the automatic doors will open for you.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363339" y="2254410"/>
            <a:ext cx="5054568" cy="3775326"/>
          </a:xfrm>
          <a:prstGeom prst="rect">
            <a:avLst/>
          </a:prstGeom>
        </p:spPr>
      </p:pic>
      <p:sp>
        <p:nvSpPr>
          <p:cNvPr id="4" name="Left Arrow 3"/>
          <p:cNvSpPr/>
          <p:nvPr/>
        </p:nvSpPr>
        <p:spPr>
          <a:xfrm>
            <a:off x="6804248" y="4725144"/>
            <a:ext cx="1152128" cy="50405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1106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Lives</a:t>
            </a:r>
            <a:endParaRPr lang="en-GB" dirty="0"/>
          </a:p>
        </p:txBody>
      </p:sp>
      <p:sp>
        <p:nvSpPr>
          <p:cNvPr id="3" name="TextBox 2"/>
          <p:cNvSpPr txBox="1"/>
          <p:nvPr/>
        </p:nvSpPr>
        <p:spPr>
          <a:xfrm>
            <a:off x="467544" y="1645635"/>
            <a:ext cx="4248472" cy="646331"/>
          </a:xfrm>
          <a:prstGeom prst="rect">
            <a:avLst/>
          </a:prstGeom>
          <a:noFill/>
        </p:spPr>
        <p:txBody>
          <a:bodyPr wrap="square" rtlCol="0">
            <a:spAutoFit/>
          </a:bodyPr>
          <a:lstStyle/>
          <a:p>
            <a:r>
              <a:rPr lang="en-GB" dirty="0" smtClean="0"/>
              <a:t>Learn about the experiences of people working and living on Tyneside. </a:t>
            </a: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544" y="3493299"/>
            <a:ext cx="4104529" cy="3002170"/>
          </a:xfrm>
          <a:prstGeom prst="rect">
            <a:avLst/>
          </a:prstGeom>
        </p:spPr>
      </p:pic>
      <p:sp>
        <p:nvSpPr>
          <p:cNvPr id="8" name="TextBox 7"/>
          <p:cNvSpPr txBox="1"/>
          <p:nvPr/>
        </p:nvSpPr>
        <p:spPr>
          <a:xfrm>
            <a:off x="5796136" y="5373216"/>
            <a:ext cx="2664296" cy="923330"/>
          </a:xfrm>
          <a:prstGeom prst="rect">
            <a:avLst/>
          </a:prstGeom>
          <a:noFill/>
        </p:spPr>
        <p:txBody>
          <a:bodyPr wrap="square" rtlCol="0">
            <a:spAutoFit/>
          </a:bodyPr>
          <a:lstStyle/>
          <a:p>
            <a:r>
              <a:rPr lang="en-GB" dirty="0" smtClean="0"/>
              <a:t>Experience the life of a chimney sweep</a:t>
            </a:r>
            <a:r>
              <a:rPr lang="en-GB" dirty="0"/>
              <a:t>.</a:t>
            </a:r>
            <a:r>
              <a:rPr lang="en-GB" dirty="0" smtClean="0"/>
              <a:t> Dress up and climb up the chimney!</a:t>
            </a:r>
            <a:endParaRPr lang="en-GB" dirty="0"/>
          </a:p>
        </p:txBody>
      </p:sp>
      <p:sp>
        <p:nvSpPr>
          <p:cNvPr id="9" name="TextBox 8"/>
          <p:cNvSpPr txBox="1"/>
          <p:nvPr/>
        </p:nvSpPr>
        <p:spPr>
          <a:xfrm>
            <a:off x="5148064" y="1784134"/>
            <a:ext cx="4248472" cy="369332"/>
          </a:xfrm>
          <a:prstGeom prst="rect">
            <a:avLst/>
          </a:prstGeom>
          <a:noFill/>
        </p:spPr>
        <p:txBody>
          <a:bodyPr wrap="square" rtlCol="0">
            <a:spAutoFit/>
          </a:bodyPr>
          <a:lstStyle/>
          <a:p>
            <a:r>
              <a:rPr lang="en-GB" dirty="0"/>
              <a:t>The lighting is </a:t>
            </a:r>
            <a:r>
              <a:rPr lang="en-GB" dirty="0" smtClean="0"/>
              <a:t>dim in this gallery. </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89012" y="2897944"/>
            <a:ext cx="2664297" cy="199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687235" y="2897943"/>
            <a:ext cx="2664293" cy="199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7544" y="2492896"/>
            <a:ext cx="4248472" cy="646331"/>
          </a:xfrm>
          <a:prstGeom prst="rect">
            <a:avLst/>
          </a:prstGeom>
          <a:noFill/>
        </p:spPr>
        <p:txBody>
          <a:bodyPr wrap="square" rtlCol="0">
            <a:spAutoFit/>
          </a:bodyPr>
          <a:lstStyle/>
          <a:p>
            <a:r>
              <a:rPr lang="en-GB" dirty="0" smtClean="0"/>
              <a:t>In this doorway you can watch some videos. It can be loud and is dark.  </a:t>
            </a:r>
            <a:endParaRPr lang="en-GB" dirty="0"/>
          </a:p>
        </p:txBody>
      </p:sp>
      <p:sp>
        <p:nvSpPr>
          <p:cNvPr id="11" name="Up Arrow 10"/>
          <p:cNvSpPr/>
          <p:nvPr/>
        </p:nvSpPr>
        <p:spPr>
          <a:xfrm rot="9288410">
            <a:off x="3516895" y="3720252"/>
            <a:ext cx="429682" cy="8379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6121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Tyneside Challenge</a:t>
            </a:r>
            <a:endParaRPr lang="en-GB" dirty="0"/>
          </a:p>
        </p:txBody>
      </p:sp>
      <p:sp>
        <p:nvSpPr>
          <p:cNvPr id="7" name="TextBox 6"/>
          <p:cNvSpPr txBox="1"/>
          <p:nvPr/>
        </p:nvSpPr>
        <p:spPr>
          <a:xfrm>
            <a:off x="323528" y="1628800"/>
            <a:ext cx="5256651" cy="923330"/>
          </a:xfrm>
          <a:prstGeom prst="rect">
            <a:avLst/>
          </a:prstGeom>
          <a:noFill/>
        </p:spPr>
        <p:txBody>
          <a:bodyPr wrap="square" rtlCol="0">
            <a:spAutoFit/>
          </a:bodyPr>
          <a:lstStyle/>
          <a:p>
            <a:r>
              <a:rPr lang="en-GB" dirty="0" smtClean="0"/>
              <a:t>See </a:t>
            </a:r>
            <a:r>
              <a:rPr lang="en-GB" dirty="0"/>
              <a:t>some of the most important and interesting inventions made on </a:t>
            </a:r>
            <a:r>
              <a:rPr lang="en-GB" dirty="0" smtClean="0"/>
              <a:t>Tyneside, </a:t>
            </a:r>
            <a:r>
              <a:rPr lang="en-GB" dirty="0"/>
              <a:t>from Stephenson's famous locomotives to the </a:t>
            </a:r>
            <a:r>
              <a:rPr lang="en-GB" dirty="0" smtClean="0"/>
              <a:t>revolutionary </a:t>
            </a:r>
            <a:r>
              <a:rPr lang="en-GB" dirty="0"/>
              <a:t>Armstrong No.1 </a:t>
            </a:r>
            <a:r>
              <a:rPr lang="en-GB" dirty="0" smtClean="0"/>
              <a:t>Gun.</a:t>
            </a:r>
            <a:endParaRPr lang="en-GB" dirty="0"/>
          </a:p>
        </p:txBody>
      </p:sp>
      <p:pic>
        <p:nvPicPr>
          <p:cNvPr id="8" name="Picture 7"/>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5846311" y="1628800"/>
            <a:ext cx="2935924" cy="1630200"/>
          </a:xfrm>
          <a:prstGeom prst="rect">
            <a:avLst/>
          </a:prstGeom>
        </p:spPr>
      </p:pic>
      <p:sp>
        <p:nvSpPr>
          <p:cNvPr id="3" name="TextBox 2"/>
          <p:cNvSpPr txBox="1"/>
          <p:nvPr/>
        </p:nvSpPr>
        <p:spPr>
          <a:xfrm>
            <a:off x="5825058" y="3318681"/>
            <a:ext cx="3096344" cy="369332"/>
          </a:xfrm>
          <a:prstGeom prst="rect">
            <a:avLst/>
          </a:prstGeom>
          <a:noFill/>
        </p:spPr>
        <p:txBody>
          <a:bodyPr wrap="square" rtlCol="0">
            <a:spAutoFit/>
          </a:bodyPr>
          <a:lstStyle/>
          <a:p>
            <a:r>
              <a:rPr lang="en-GB" dirty="0" smtClean="0"/>
              <a:t>This gallery is quite dim. </a:t>
            </a:r>
            <a:endParaRPr lang="en-GB"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775488"/>
            <a:ext cx="1584176" cy="1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3172" y="3746801"/>
            <a:ext cx="1622425" cy="12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9217" y="5338397"/>
            <a:ext cx="1571220" cy="117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896" y="2745342"/>
            <a:ext cx="2957704" cy="221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483435" y="5021621"/>
            <a:ext cx="1795748" cy="134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148064" y="5229200"/>
            <a:ext cx="2016224" cy="646331"/>
          </a:xfrm>
          <a:prstGeom prst="rect">
            <a:avLst/>
          </a:prstGeom>
          <a:noFill/>
        </p:spPr>
        <p:txBody>
          <a:bodyPr wrap="square" rtlCol="0">
            <a:spAutoFit/>
          </a:bodyPr>
          <a:lstStyle/>
          <a:p>
            <a:r>
              <a:rPr lang="en-GB" dirty="0" smtClean="0"/>
              <a:t>There are lots of hands on activities. </a:t>
            </a:r>
            <a:endParaRPr lang="en-GB" dirty="0"/>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34516" y="5449538"/>
            <a:ext cx="3004040" cy="1067274"/>
          </a:xfrm>
          <a:prstGeom prst="rect">
            <a:avLst/>
          </a:prstGeom>
        </p:spPr>
      </p:pic>
    </p:spTree>
    <p:extLst>
      <p:ext uri="{BB962C8B-B14F-4D97-AF65-F5344CB8AC3E}">
        <p14:creationId xmlns:p14="http://schemas.microsoft.com/office/powerpoint/2010/main" val="54294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dirty="0" smtClean="0"/>
              <a:t>Second Floor</a:t>
            </a:r>
            <a:endParaRPr lang="en-GB" dirty="0"/>
          </a:p>
        </p:txBody>
      </p:sp>
    </p:spTree>
    <p:extLst>
      <p:ext uri="{BB962C8B-B14F-4D97-AF65-F5344CB8AC3E}">
        <p14:creationId xmlns:p14="http://schemas.microsoft.com/office/powerpoint/2010/main" val="3591909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Café </a:t>
            </a: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15816" y="1916832"/>
            <a:ext cx="5290457" cy="4016828"/>
          </a:xfrm>
          <a:prstGeom prst="rect">
            <a:avLst/>
          </a:prstGeom>
        </p:spPr>
      </p:pic>
      <p:sp>
        <p:nvSpPr>
          <p:cNvPr id="5" name="TextBox 4"/>
          <p:cNvSpPr txBox="1"/>
          <p:nvPr/>
        </p:nvSpPr>
        <p:spPr>
          <a:xfrm>
            <a:off x="251520" y="2355585"/>
            <a:ext cx="2376264" cy="2585323"/>
          </a:xfrm>
          <a:prstGeom prst="rect">
            <a:avLst/>
          </a:prstGeom>
          <a:noFill/>
        </p:spPr>
        <p:txBody>
          <a:bodyPr wrap="square" rtlCol="0">
            <a:spAutoFit/>
          </a:bodyPr>
          <a:lstStyle/>
          <a:p>
            <a:r>
              <a:rPr lang="en-GB" dirty="0" smtClean="0"/>
              <a:t>A selection of hot </a:t>
            </a:r>
            <a:r>
              <a:rPr lang="en-GB" dirty="0"/>
              <a:t>and cold </a:t>
            </a:r>
            <a:r>
              <a:rPr lang="en-GB" dirty="0" smtClean="0"/>
              <a:t>drinks, meals</a:t>
            </a:r>
            <a:r>
              <a:rPr lang="en-GB" dirty="0"/>
              <a:t>, sandwiches and cakes are available. </a:t>
            </a:r>
            <a:endParaRPr lang="en-GB" dirty="0" smtClean="0"/>
          </a:p>
          <a:p>
            <a:endParaRPr lang="en-GB" dirty="0"/>
          </a:p>
          <a:p>
            <a:r>
              <a:rPr lang="en-GB" dirty="0" smtClean="0"/>
              <a:t>There is a range of seating from </a:t>
            </a:r>
            <a:r>
              <a:rPr lang="en-GB" dirty="0"/>
              <a:t>Sofas, tub </a:t>
            </a:r>
            <a:r>
              <a:rPr lang="en-GB" dirty="0" smtClean="0"/>
              <a:t>chairs and high chairs for our younger visitors.</a:t>
            </a:r>
            <a:endParaRPr lang="en-GB" dirty="0"/>
          </a:p>
        </p:txBody>
      </p:sp>
    </p:spTree>
    <p:extLst>
      <p:ext uri="{BB962C8B-B14F-4D97-AF65-F5344CB8AC3E}">
        <p14:creationId xmlns:p14="http://schemas.microsoft.com/office/powerpoint/2010/main" val="677529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Destination Tyneside</a:t>
            </a:r>
            <a:endParaRPr lang="en-GB" dirty="0"/>
          </a:p>
        </p:txBody>
      </p:sp>
      <p:sp>
        <p:nvSpPr>
          <p:cNvPr id="3" name="TextBox 2"/>
          <p:cNvSpPr txBox="1"/>
          <p:nvPr/>
        </p:nvSpPr>
        <p:spPr>
          <a:xfrm>
            <a:off x="107504" y="1556792"/>
            <a:ext cx="2952328" cy="2308324"/>
          </a:xfrm>
          <a:prstGeom prst="rect">
            <a:avLst/>
          </a:prstGeom>
          <a:noFill/>
        </p:spPr>
        <p:txBody>
          <a:bodyPr wrap="square" rtlCol="0">
            <a:spAutoFit/>
          </a:bodyPr>
          <a:lstStyle/>
          <a:p>
            <a:r>
              <a:rPr lang="en-GB" dirty="0" smtClean="0"/>
              <a:t>Destination Tyneside tells the story of people who have migrated to the North East and who </a:t>
            </a:r>
            <a:r>
              <a:rPr lang="en-GB" dirty="0"/>
              <a:t>have made Tyneside their home.</a:t>
            </a:r>
          </a:p>
          <a:p>
            <a:endParaRPr lang="en-GB" dirty="0"/>
          </a:p>
          <a:p>
            <a:endParaRPr lang="en-GB" dirty="0"/>
          </a:p>
          <a:p>
            <a:endParaRPr lang="en-GB"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3140968"/>
            <a:ext cx="3439213" cy="201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998" y="1700808"/>
            <a:ext cx="2624733" cy="174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37421" y="3717032"/>
            <a:ext cx="2179885" cy="119823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36096" y="5174343"/>
            <a:ext cx="3340011" cy="1445369"/>
          </a:xfrm>
          <a:prstGeom prst="rect">
            <a:avLst/>
          </a:prstGeom>
        </p:spPr>
      </p:pic>
      <p:sp>
        <p:nvSpPr>
          <p:cNvPr id="8" name="TextBox 7"/>
          <p:cNvSpPr txBox="1"/>
          <p:nvPr/>
        </p:nvSpPr>
        <p:spPr>
          <a:xfrm>
            <a:off x="3707904" y="2996952"/>
            <a:ext cx="2592288" cy="2031325"/>
          </a:xfrm>
          <a:prstGeom prst="rect">
            <a:avLst/>
          </a:prstGeom>
          <a:noFill/>
        </p:spPr>
        <p:txBody>
          <a:bodyPr wrap="square" rtlCol="0">
            <a:spAutoFit/>
          </a:bodyPr>
          <a:lstStyle/>
          <a:p>
            <a:r>
              <a:rPr lang="en-GB" dirty="0" smtClean="0"/>
              <a:t>This exhibition combines moving image with games and activities. You can even research the lives of some of the migrants to Tyneside, using online websites .</a:t>
            </a:r>
            <a:endParaRPr lang="en-GB" dirty="0"/>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07914" y="5276881"/>
            <a:ext cx="1390217" cy="1240292"/>
          </a:xfrm>
          <a:prstGeom prst="rect">
            <a:avLst/>
          </a:prstGeom>
        </p:spPr>
      </p:pic>
    </p:spTree>
    <p:extLst>
      <p:ext uri="{BB962C8B-B14F-4D97-AF65-F5344CB8AC3E}">
        <p14:creationId xmlns:p14="http://schemas.microsoft.com/office/powerpoint/2010/main" val="282071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Maze</a:t>
            </a:r>
            <a:endParaRPr lang="en-GB" dirty="0"/>
          </a:p>
        </p:txBody>
      </p:sp>
      <p:sp>
        <p:nvSpPr>
          <p:cNvPr id="3" name="TextBox 2"/>
          <p:cNvSpPr txBox="1"/>
          <p:nvPr/>
        </p:nvSpPr>
        <p:spPr>
          <a:xfrm>
            <a:off x="6298212" y="1700808"/>
            <a:ext cx="2689148" cy="2031325"/>
          </a:xfrm>
          <a:prstGeom prst="rect">
            <a:avLst/>
          </a:prstGeom>
          <a:noFill/>
        </p:spPr>
        <p:txBody>
          <a:bodyPr wrap="square" rtlCol="0">
            <a:spAutoFit/>
          </a:bodyPr>
          <a:lstStyle/>
          <a:p>
            <a:r>
              <a:rPr lang="en-GB" dirty="0" smtClean="0"/>
              <a:t>A </a:t>
            </a:r>
            <a:r>
              <a:rPr lang="en-GB" dirty="0"/>
              <a:t>huge variety of interactive displays bring science and engineering to life, with favourites including the shadow wall and the air hockey </a:t>
            </a:r>
            <a:r>
              <a:rPr lang="en-GB" dirty="0" smtClean="0"/>
              <a:t>table.</a:t>
            </a:r>
            <a:r>
              <a:rPr lang="en-GB" dirty="0"/>
              <a:t> </a:t>
            </a:r>
            <a:endParaRPr lang="en-GB" dirty="0" smtClean="0"/>
          </a:p>
          <a:p>
            <a:endParaRPr lang="en-GB" dirty="0"/>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283488" y="3006662"/>
            <a:ext cx="2678310" cy="1878147"/>
          </a:xfrm>
          <a:prstGeom prst="rect">
            <a:avLst/>
          </a:prstGeom>
        </p:spPr>
      </p:pic>
      <p:sp>
        <p:nvSpPr>
          <p:cNvPr id="10" name="TextBox 9"/>
          <p:cNvSpPr txBox="1"/>
          <p:nvPr/>
        </p:nvSpPr>
        <p:spPr>
          <a:xfrm>
            <a:off x="683569" y="5361388"/>
            <a:ext cx="2477358" cy="646331"/>
          </a:xfrm>
          <a:prstGeom prst="rect">
            <a:avLst/>
          </a:prstGeom>
          <a:noFill/>
        </p:spPr>
        <p:txBody>
          <a:bodyPr wrap="square" rtlCol="0">
            <a:spAutoFit/>
          </a:bodyPr>
          <a:lstStyle/>
          <a:p>
            <a:r>
              <a:rPr lang="en-GB" dirty="0" smtClean="0"/>
              <a:t>A guide at the entrance helps you to navigate.</a:t>
            </a:r>
            <a:endParaRPr lang="en-GB" dirty="0"/>
          </a:p>
        </p:txBody>
      </p:sp>
      <p:sp>
        <p:nvSpPr>
          <p:cNvPr id="14" name="TextBox 13"/>
          <p:cNvSpPr txBox="1"/>
          <p:nvPr/>
        </p:nvSpPr>
        <p:spPr>
          <a:xfrm>
            <a:off x="3209887" y="3077692"/>
            <a:ext cx="1938356" cy="646331"/>
          </a:xfrm>
          <a:prstGeom prst="rect">
            <a:avLst/>
          </a:prstGeom>
          <a:noFill/>
        </p:spPr>
        <p:txBody>
          <a:bodyPr wrap="square" rtlCol="0">
            <a:spAutoFit/>
          </a:bodyPr>
          <a:lstStyle/>
          <a:p>
            <a:r>
              <a:rPr lang="en-GB" dirty="0" smtClean="0"/>
              <a:t>Under 5s play area.</a:t>
            </a:r>
            <a:endParaRPr lang="en-GB" dirty="0"/>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9065" y="1700808"/>
            <a:ext cx="2034131" cy="1231729"/>
          </a:xfrm>
          <a:prstGeom prst="rect">
            <a:avLst/>
          </a:prstGeom>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99540" y="3880328"/>
            <a:ext cx="1955248" cy="1704999"/>
          </a:xfrm>
          <a:prstGeom prst="rect">
            <a:avLst/>
          </a:prstGeom>
        </p:spPr>
      </p:pic>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20272" y="3507853"/>
            <a:ext cx="1745512" cy="1224975"/>
          </a:xfrm>
          <a:prstGeom prst="rect">
            <a:avLst/>
          </a:prstGeom>
        </p:spPr>
      </p:pic>
      <p:pic>
        <p:nvPicPr>
          <p:cNvPr id="4100" name="Picture 4"/>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2078"/>
          <a:stretch/>
        </p:blipFill>
        <p:spPr bwMode="auto">
          <a:xfrm>
            <a:off x="6718536" y="4979865"/>
            <a:ext cx="2106574" cy="140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611560" y="1536552"/>
            <a:ext cx="3025058" cy="110036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1800" dirty="0" smtClean="0">
                <a:solidFill>
                  <a:schemeClr val="tx1"/>
                </a:solidFill>
              </a:rPr>
              <a:t>A noisy, interactive space exploring sound, light, forces and electricity.</a:t>
            </a:r>
            <a:endParaRPr lang="en-GB" sz="1800" dirty="0">
              <a:solidFill>
                <a:schemeClr val="tx1"/>
              </a:solidFill>
            </a:endParaRPr>
          </a:p>
        </p:txBody>
      </p:sp>
    </p:spTree>
    <p:extLst>
      <p:ext uri="{BB962C8B-B14F-4D97-AF65-F5344CB8AC3E}">
        <p14:creationId xmlns:p14="http://schemas.microsoft.com/office/powerpoint/2010/main" val="2124755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629" y="1630291"/>
            <a:ext cx="3121422" cy="207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128" y="1611900"/>
            <a:ext cx="3337446" cy="22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03808" y="4149080"/>
            <a:ext cx="3240360" cy="216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16"/>
          <a:stretch/>
        </p:blipFill>
        <p:spPr bwMode="auto">
          <a:xfrm>
            <a:off x="419644" y="4149080"/>
            <a:ext cx="2576800" cy="212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56281" y="1662268"/>
            <a:ext cx="2213412" cy="35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smtClean="0"/>
              <a:t>More Science Maze interactives</a:t>
            </a:r>
            <a:endParaRPr lang="en-GB" dirty="0"/>
          </a:p>
        </p:txBody>
      </p:sp>
      <p:sp>
        <p:nvSpPr>
          <p:cNvPr id="9" name="TextBox 8"/>
          <p:cNvSpPr txBox="1"/>
          <p:nvPr/>
        </p:nvSpPr>
        <p:spPr>
          <a:xfrm>
            <a:off x="3375281" y="5545101"/>
            <a:ext cx="2016224" cy="646331"/>
          </a:xfrm>
          <a:prstGeom prst="rect">
            <a:avLst/>
          </a:prstGeom>
          <a:noFill/>
        </p:spPr>
        <p:txBody>
          <a:bodyPr wrap="square" rtlCol="0">
            <a:spAutoFit/>
          </a:bodyPr>
          <a:lstStyle/>
          <a:p>
            <a:r>
              <a:rPr lang="en-GB" dirty="0" smtClean="0"/>
              <a:t>There are lots of hands on activities. </a:t>
            </a:r>
            <a:endParaRPr lang="en-GB" dirty="0"/>
          </a:p>
        </p:txBody>
      </p:sp>
    </p:spTree>
    <p:extLst>
      <p:ext uri="{BB962C8B-B14F-4D97-AF65-F5344CB8AC3E}">
        <p14:creationId xmlns:p14="http://schemas.microsoft.com/office/powerpoint/2010/main" val="2954014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PLAY + INVENT</a:t>
            </a:r>
            <a:endParaRPr lang="en-GB" dirty="0"/>
          </a:p>
        </p:txBody>
      </p:sp>
      <p:sp>
        <p:nvSpPr>
          <p:cNvPr id="3" name="TextBox 2"/>
          <p:cNvSpPr txBox="1"/>
          <p:nvPr/>
        </p:nvSpPr>
        <p:spPr>
          <a:xfrm>
            <a:off x="251520" y="1844824"/>
            <a:ext cx="3096344" cy="3139321"/>
          </a:xfrm>
          <a:prstGeom prst="rect">
            <a:avLst/>
          </a:prstGeom>
          <a:noFill/>
        </p:spPr>
        <p:txBody>
          <a:bodyPr wrap="square" rtlCol="0">
            <a:spAutoFit/>
          </a:bodyPr>
          <a:lstStyle/>
          <a:p>
            <a:r>
              <a:rPr lang="en-GB" dirty="0" smtClean="0"/>
              <a:t>At the back of Science Maze is our PLAY+INVENT space. </a:t>
            </a:r>
          </a:p>
          <a:p>
            <a:endParaRPr lang="en-GB" dirty="0"/>
          </a:p>
          <a:p>
            <a:r>
              <a:rPr lang="en-GB" dirty="0" smtClean="0"/>
              <a:t>In here you </a:t>
            </a:r>
            <a:r>
              <a:rPr lang="en-GB" dirty="0" smtClean="0"/>
              <a:t>can take part in make and create crafts which take place on specific dates during school holidays. </a:t>
            </a:r>
          </a:p>
          <a:p>
            <a:endParaRPr lang="en-GB" dirty="0"/>
          </a:p>
          <a:p>
            <a:r>
              <a:rPr lang="en-GB" dirty="0" smtClean="0"/>
              <a:t>Sometimes </a:t>
            </a:r>
            <a:r>
              <a:rPr lang="en-GB" dirty="0" smtClean="0"/>
              <a:t>it costs to use this space, so check our website before you come along.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779912" y="1988840"/>
            <a:ext cx="4572000" cy="3414889"/>
          </a:xfrm>
          <a:prstGeom prst="rect">
            <a:avLst/>
          </a:prstGeom>
        </p:spPr>
      </p:pic>
    </p:spTree>
    <p:extLst>
      <p:ext uri="{BB962C8B-B14F-4D97-AF65-F5344CB8AC3E}">
        <p14:creationId xmlns:p14="http://schemas.microsoft.com/office/powerpoint/2010/main" val="3585754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you soon…..</a:t>
            </a:r>
            <a:endParaRPr lang="en-GB" dirty="0"/>
          </a:p>
        </p:txBody>
      </p:sp>
      <p:sp>
        <p:nvSpPr>
          <p:cNvPr id="3" name="TextBox 2"/>
          <p:cNvSpPr txBox="1"/>
          <p:nvPr/>
        </p:nvSpPr>
        <p:spPr>
          <a:xfrm>
            <a:off x="539552" y="1916832"/>
            <a:ext cx="8280920" cy="3139321"/>
          </a:xfrm>
          <a:prstGeom prst="rect">
            <a:avLst/>
          </a:prstGeom>
          <a:noFill/>
        </p:spPr>
        <p:txBody>
          <a:bodyPr wrap="square" rtlCol="0">
            <a:spAutoFit/>
          </a:bodyPr>
          <a:lstStyle/>
          <a:p>
            <a:r>
              <a:rPr lang="en-GB" dirty="0"/>
              <a:t>More information available from</a:t>
            </a:r>
          </a:p>
          <a:p>
            <a:r>
              <a:rPr lang="en-GB" dirty="0" smtClean="0">
                <a:hlinkClick r:id="rId2"/>
              </a:rPr>
              <a:t>https</a:t>
            </a:r>
            <a:r>
              <a:rPr lang="en-GB" dirty="0">
                <a:hlinkClick r:id="rId2"/>
              </a:rPr>
              <a:t>://discoverymuseum.org.uk/visit-us/access-information</a:t>
            </a:r>
            <a:endParaRPr lang="en-GB" dirty="0"/>
          </a:p>
          <a:p>
            <a:r>
              <a:rPr lang="en-GB" dirty="0" smtClean="0">
                <a:hlinkClick r:id="rId3"/>
              </a:rPr>
              <a:t>https://discoverymuseum.org.uk/visit-us</a:t>
            </a:r>
            <a:endParaRPr lang="en-GB" dirty="0" smtClean="0"/>
          </a:p>
          <a:p>
            <a:r>
              <a:rPr lang="en-GB" dirty="0" smtClean="0">
                <a:hlinkClick r:id="rId4"/>
              </a:rPr>
              <a:t>https://discoverymuseum.org.uk/learning/essential-information</a:t>
            </a:r>
            <a:endParaRPr lang="en-GB" dirty="0" smtClean="0"/>
          </a:p>
          <a:p>
            <a:endParaRPr lang="en-GB" dirty="0" smtClean="0"/>
          </a:p>
          <a:p>
            <a:r>
              <a:rPr lang="en-GB" dirty="0" smtClean="0"/>
              <a:t>If you have any questions or require any further information before you visit the museum then please get in touch with a member of the learning team via email </a:t>
            </a:r>
            <a:r>
              <a:rPr lang="en-GB" dirty="0" smtClean="0">
                <a:hlinkClick r:id="rId5"/>
              </a:rPr>
              <a:t>learning@discoverymuseum.org.uk</a:t>
            </a:r>
            <a:r>
              <a:rPr lang="en-GB" dirty="0" smtClean="0"/>
              <a:t> or ring 0191 277 2183</a:t>
            </a:r>
          </a:p>
          <a:p>
            <a:endParaRPr lang="en-GB" dirty="0"/>
          </a:p>
          <a:p>
            <a:r>
              <a:rPr lang="en-GB" dirty="0" smtClean="0"/>
              <a:t>Visit </a:t>
            </a:r>
            <a:r>
              <a:rPr lang="en-GB" dirty="0" smtClean="0">
                <a:solidFill>
                  <a:srgbClr val="0000FF"/>
                </a:solidFill>
                <a:hlinkClick r:id="rId6"/>
              </a:rPr>
              <a:t>https</a:t>
            </a:r>
            <a:r>
              <a:rPr lang="en-GB" dirty="0">
                <a:solidFill>
                  <a:srgbClr val="0000FF"/>
                </a:solidFill>
                <a:hlinkClick r:id="rId6"/>
              </a:rPr>
              <a:t>://</a:t>
            </a:r>
            <a:r>
              <a:rPr lang="en-GB" dirty="0" smtClean="0">
                <a:solidFill>
                  <a:srgbClr val="0000FF"/>
                </a:solidFill>
                <a:hlinkClick r:id="rId6"/>
              </a:rPr>
              <a:t>www.google.com/culturalinstitute/collection/discovery-museum</a:t>
            </a:r>
            <a:r>
              <a:rPr lang="en-GB" dirty="0" smtClean="0">
                <a:solidFill>
                  <a:srgbClr val="0000FF"/>
                </a:solidFill>
              </a:rPr>
              <a:t> </a:t>
            </a:r>
            <a:r>
              <a:rPr lang="en-GB" dirty="0" smtClean="0"/>
              <a:t>for Street View access to the Museum. </a:t>
            </a:r>
            <a:endParaRPr lang="en-GB" dirty="0"/>
          </a:p>
        </p:txBody>
      </p:sp>
    </p:spTree>
    <p:extLst>
      <p:ext uri="{BB962C8B-B14F-4D97-AF65-F5344CB8AC3E}">
        <p14:creationId xmlns:p14="http://schemas.microsoft.com/office/powerpoint/2010/main" val="32069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Plaza</a:t>
            </a:r>
            <a:endParaRPr lang="en-GB"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10800000">
            <a:off x="4139952" y="2420888"/>
            <a:ext cx="4795034" cy="3581476"/>
          </a:xfrm>
        </p:spPr>
      </p:pic>
      <p:sp>
        <p:nvSpPr>
          <p:cNvPr id="6" name="TextBox 5"/>
          <p:cNvSpPr txBox="1"/>
          <p:nvPr/>
        </p:nvSpPr>
        <p:spPr>
          <a:xfrm>
            <a:off x="971600" y="2937178"/>
            <a:ext cx="3024336" cy="1754326"/>
          </a:xfrm>
          <a:prstGeom prst="rect">
            <a:avLst/>
          </a:prstGeom>
          <a:noFill/>
        </p:spPr>
        <p:txBody>
          <a:bodyPr wrap="square" rtlCol="0">
            <a:spAutoFit/>
          </a:bodyPr>
          <a:lstStyle/>
          <a:p>
            <a:r>
              <a:rPr lang="en-GB" dirty="0" smtClean="0"/>
              <a:t>In front of the museum is the plaza. Sometimes we have events on here. </a:t>
            </a:r>
          </a:p>
          <a:p>
            <a:endParaRPr lang="en-GB" dirty="0"/>
          </a:p>
          <a:p>
            <a:r>
              <a:rPr lang="en-GB" dirty="0" smtClean="0"/>
              <a:t>Can you spot the Challenger Tank?</a:t>
            </a:r>
            <a:endParaRPr lang="en-GB" dirty="0"/>
          </a:p>
        </p:txBody>
      </p:sp>
    </p:spTree>
    <p:extLst>
      <p:ext uri="{BB962C8B-B14F-4D97-AF65-F5344CB8AC3E}">
        <p14:creationId xmlns:p14="http://schemas.microsoft.com/office/powerpoint/2010/main" val="1932189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Navigating your way around the museum</a:t>
            </a:r>
            <a:endParaRPr lang="en-GB" dirty="0"/>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09577" y="2480122"/>
            <a:ext cx="2483137" cy="1396765"/>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194282" y="2831570"/>
            <a:ext cx="2877154" cy="1918103"/>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528" y="4149080"/>
            <a:ext cx="2055236" cy="1830578"/>
          </a:xfrm>
          <a:prstGeom prst="rect">
            <a:avLst/>
          </a:prstGeom>
        </p:spPr>
      </p:pic>
      <p:sp>
        <p:nvSpPr>
          <p:cNvPr id="9" name="TextBox 8"/>
          <p:cNvSpPr txBox="1"/>
          <p:nvPr/>
        </p:nvSpPr>
        <p:spPr>
          <a:xfrm>
            <a:off x="611560" y="1556792"/>
            <a:ext cx="3816424" cy="923330"/>
          </a:xfrm>
          <a:prstGeom prst="rect">
            <a:avLst/>
          </a:prstGeom>
          <a:noFill/>
        </p:spPr>
        <p:txBody>
          <a:bodyPr wrap="square" rtlCol="0">
            <a:spAutoFit/>
          </a:bodyPr>
          <a:lstStyle/>
          <a:p>
            <a:r>
              <a:rPr lang="en-GB" dirty="0" smtClean="0"/>
              <a:t>There are lots of maps and signs to help you find what you are looking for on each floor.</a:t>
            </a:r>
            <a:endParaRPr lang="en-GB" dirty="0"/>
          </a:p>
        </p:txBody>
      </p:sp>
      <p:sp>
        <p:nvSpPr>
          <p:cNvPr id="10" name="TextBox 9"/>
          <p:cNvSpPr txBox="1"/>
          <p:nvPr/>
        </p:nvSpPr>
        <p:spPr>
          <a:xfrm>
            <a:off x="2704498" y="5492695"/>
            <a:ext cx="2245798" cy="1200329"/>
          </a:xfrm>
          <a:prstGeom prst="rect">
            <a:avLst/>
          </a:prstGeom>
          <a:noFill/>
        </p:spPr>
        <p:txBody>
          <a:bodyPr wrap="square" rtlCol="0">
            <a:spAutoFit/>
          </a:bodyPr>
          <a:lstStyle/>
          <a:p>
            <a:r>
              <a:rPr lang="en-GB" dirty="0" smtClean="0"/>
              <a:t>If you are still lost there are plenty of people to ask. </a:t>
            </a:r>
            <a:r>
              <a:rPr lang="en-GB" dirty="0" smtClean="0"/>
              <a:t>You   can find them here. </a:t>
            </a:r>
            <a:endParaRPr lang="en-GB" dirty="0"/>
          </a:p>
        </p:txBody>
      </p:sp>
      <p:sp>
        <p:nvSpPr>
          <p:cNvPr id="3" name="Chevron 2"/>
          <p:cNvSpPr/>
          <p:nvPr/>
        </p:nvSpPr>
        <p:spPr>
          <a:xfrm>
            <a:off x="4716016" y="5083581"/>
            <a:ext cx="792088" cy="1296144"/>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pic>
        <p:nvPicPr>
          <p:cNvPr id="11" name="Picture 10"/>
          <p:cNvPicPr>
            <a:picLocks noChangeAspect="1"/>
          </p:cNvPicPr>
          <p:nvPr/>
        </p:nvPicPr>
        <p:blipFill rotWithShape="1">
          <a:blip r:embed="rId5"/>
          <a:srcRect l="40592" t="23422" r="42303" b="41633"/>
          <a:stretch/>
        </p:blipFill>
        <p:spPr>
          <a:xfrm>
            <a:off x="5508104" y="1899520"/>
            <a:ext cx="3443019" cy="3954734"/>
          </a:xfrm>
          <a:prstGeom prst="rect">
            <a:avLst/>
          </a:prstGeom>
        </p:spPr>
      </p:pic>
    </p:spTree>
    <p:extLst>
      <p:ext uri="{BB962C8B-B14F-4D97-AF65-F5344CB8AC3E}">
        <p14:creationId xmlns:p14="http://schemas.microsoft.com/office/powerpoint/2010/main" val="349687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Places to relax……..</a:t>
            </a: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83968" y="1862863"/>
            <a:ext cx="2232248" cy="2210111"/>
          </a:xfrm>
          <a:prstGeom prst="rect">
            <a:avLst/>
          </a:prstGeom>
        </p:spPr>
      </p:pic>
      <p:sp>
        <p:nvSpPr>
          <p:cNvPr id="9" name="TextBox 8"/>
          <p:cNvSpPr txBox="1"/>
          <p:nvPr/>
        </p:nvSpPr>
        <p:spPr>
          <a:xfrm>
            <a:off x="327833" y="1767583"/>
            <a:ext cx="3805683" cy="923330"/>
          </a:xfrm>
          <a:prstGeom prst="rect">
            <a:avLst/>
          </a:prstGeom>
          <a:noFill/>
        </p:spPr>
        <p:txBody>
          <a:bodyPr wrap="square" rtlCol="0">
            <a:spAutoFit/>
          </a:bodyPr>
          <a:lstStyle/>
          <a:p>
            <a:r>
              <a:rPr lang="en-GB" dirty="0" smtClean="0"/>
              <a:t>There are plenty of seats around the museum in quieter areas inside and outside the exhibitions on all floors.</a:t>
            </a:r>
            <a:endParaRPr lang="en-GB"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014" y="4765794"/>
            <a:ext cx="2548528" cy="191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9304" y="4361129"/>
            <a:ext cx="1656184" cy="369332"/>
          </a:xfrm>
          <a:prstGeom prst="rect">
            <a:avLst/>
          </a:prstGeom>
          <a:noFill/>
        </p:spPr>
        <p:txBody>
          <a:bodyPr wrap="square" rtlCol="0">
            <a:spAutoFit/>
          </a:bodyPr>
          <a:lstStyle/>
          <a:p>
            <a:r>
              <a:rPr lang="en-GB" dirty="0" smtClean="0"/>
              <a:t>Second floor</a:t>
            </a:r>
            <a:endParaRPr lang="en-GB" dirty="0"/>
          </a:p>
        </p:txBody>
      </p:sp>
      <p:sp>
        <p:nvSpPr>
          <p:cNvPr id="12" name="TextBox 11"/>
          <p:cNvSpPr txBox="1"/>
          <p:nvPr/>
        </p:nvSpPr>
        <p:spPr>
          <a:xfrm>
            <a:off x="1115616" y="3400610"/>
            <a:ext cx="1544500" cy="369332"/>
          </a:xfrm>
          <a:prstGeom prst="rect">
            <a:avLst/>
          </a:prstGeom>
          <a:noFill/>
        </p:spPr>
        <p:txBody>
          <a:bodyPr wrap="square" rtlCol="0">
            <a:spAutoFit/>
          </a:bodyPr>
          <a:lstStyle/>
          <a:p>
            <a:r>
              <a:rPr lang="en-GB" dirty="0" smtClean="0"/>
              <a:t>Ground floor</a:t>
            </a:r>
            <a:endParaRPr lang="en-GB" dirty="0"/>
          </a:p>
        </p:txBody>
      </p:sp>
      <p:sp>
        <p:nvSpPr>
          <p:cNvPr id="13" name="TextBox 12"/>
          <p:cNvSpPr txBox="1"/>
          <p:nvPr/>
        </p:nvSpPr>
        <p:spPr>
          <a:xfrm>
            <a:off x="4860032" y="4108307"/>
            <a:ext cx="2232248" cy="369332"/>
          </a:xfrm>
          <a:prstGeom prst="rect">
            <a:avLst/>
          </a:prstGeom>
          <a:noFill/>
        </p:spPr>
        <p:txBody>
          <a:bodyPr wrap="square" rtlCol="0">
            <a:spAutoFit/>
          </a:bodyPr>
          <a:lstStyle/>
          <a:p>
            <a:r>
              <a:rPr lang="en-GB" dirty="0" smtClean="0"/>
              <a:t>First floor</a:t>
            </a:r>
            <a:endParaRPr lang="en-GB" dirty="0"/>
          </a:p>
        </p:txBody>
      </p:sp>
      <p:pic>
        <p:nvPicPr>
          <p:cNvPr id="5" name="Picture 4"/>
          <p:cNvPicPr>
            <a:picLocks noChangeAspect="1"/>
          </p:cNvPicPr>
          <p:nvPr/>
        </p:nvPicPr>
        <p:blipFill rotWithShape="1">
          <a:blip r:embed="rId4"/>
          <a:srcRect l="30076" t="31297" r="30077" b="25391"/>
          <a:stretch/>
        </p:blipFill>
        <p:spPr>
          <a:xfrm>
            <a:off x="176553" y="3800319"/>
            <a:ext cx="3516481" cy="2148961"/>
          </a:xfrm>
          <a:prstGeom prst="rect">
            <a:avLst/>
          </a:prstGeom>
        </p:spPr>
      </p:pic>
    </p:spTree>
    <p:extLst>
      <p:ext uri="{BB962C8B-B14F-4D97-AF65-F5344CB8AC3E}">
        <p14:creationId xmlns:p14="http://schemas.microsoft.com/office/powerpoint/2010/main" val="415931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GB" dirty="0" smtClean="0"/>
              <a:t>Ground Floor</a:t>
            </a:r>
            <a:endParaRPr lang="en-GB" dirty="0"/>
          </a:p>
        </p:txBody>
      </p:sp>
    </p:spTree>
    <p:extLst>
      <p:ext uri="{BB962C8B-B14F-4D97-AF65-F5344CB8AC3E}">
        <p14:creationId xmlns:p14="http://schemas.microsoft.com/office/powerpoint/2010/main" val="2613636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81" y="188640"/>
            <a:ext cx="8153400" cy="990600"/>
          </a:xfrm>
        </p:spPr>
        <p:txBody>
          <a:bodyPr/>
          <a:lstStyle/>
          <a:p>
            <a:r>
              <a:rPr lang="en-GB" dirty="0" smtClean="0"/>
              <a:t>Welcome Desk and Trails</a:t>
            </a:r>
            <a:endParaRPr lang="en-GB" dirty="0"/>
          </a:p>
        </p:txBody>
      </p:sp>
      <p:sp>
        <p:nvSpPr>
          <p:cNvPr id="3" name="TextBox 2"/>
          <p:cNvSpPr txBox="1"/>
          <p:nvPr/>
        </p:nvSpPr>
        <p:spPr>
          <a:xfrm>
            <a:off x="31220" y="1484784"/>
            <a:ext cx="9112780" cy="1200329"/>
          </a:xfrm>
          <a:prstGeom prst="rect">
            <a:avLst/>
          </a:prstGeom>
          <a:noFill/>
        </p:spPr>
        <p:txBody>
          <a:bodyPr wrap="square" rtlCol="0">
            <a:spAutoFit/>
          </a:bodyPr>
          <a:lstStyle/>
          <a:p>
            <a:r>
              <a:rPr lang="en-GB" dirty="0" smtClean="0"/>
              <a:t>Our friendly Front of House team will greet you upon arrival and depending on your preference let you head off straight away to explore or talk to you about where to find things and provide helpful hints for enjoying your visit.  </a:t>
            </a:r>
            <a:r>
              <a:rPr lang="en-GB" dirty="0" smtClean="0"/>
              <a:t>Here you</a:t>
            </a:r>
            <a:r>
              <a:rPr lang="en-GB" dirty="0" smtClean="0"/>
              <a:t> can also collect a explorers trail. Occasionally,            low-cost trails are available to buy from the shop with a prize draw incentive. </a:t>
            </a:r>
            <a:endParaRPr lang="en-GB" dirty="0"/>
          </a:p>
        </p:txBody>
      </p:sp>
      <p:pic>
        <p:nvPicPr>
          <p:cNvPr id="7" name="Picture 6"/>
          <p:cNvPicPr>
            <a:picLocks noChangeAspect="1"/>
          </p:cNvPicPr>
          <p:nvPr/>
        </p:nvPicPr>
        <p:blipFill rotWithShape="1">
          <a:blip r:embed="rId2"/>
          <a:srcRect l="40592" t="23422" r="42303" b="41633"/>
          <a:stretch/>
        </p:blipFill>
        <p:spPr>
          <a:xfrm>
            <a:off x="1216785" y="2808671"/>
            <a:ext cx="3443019" cy="3954734"/>
          </a:xfrm>
          <a:prstGeom prst="rect">
            <a:avLst/>
          </a:prstGeom>
        </p:spPr>
      </p:pic>
      <p:pic>
        <p:nvPicPr>
          <p:cNvPr id="6" name="Picture 5"/>
          <p:cNvPicPr>
            <a:picLocks noChangeAspect="1"/>
          </p:cNvPicPr>
          <p:nvPr/>
        </p:nvPicPr>
        <p:blipFill rotWithShape="1">
          <a:blip r:embed="rId3"/>
          <a:srcRect l="37271" t="24002" r="37270" b="21279"/>
          <a:stretch/>
        </p:blipFill>
        <p:spPr>
          <a:xfrm>
            <a:off x="4932040" y="2808671"/>
            <a:ext cx="3312368" cy="4002831"/>
          </a:xfrm>
          <a:prstGeom prst="rect">
            <a:avLst/>
          </a:prstGeom>
        </p:spPr>
      </p:pic>
    </p:spTree>
    <p:extLst>
      <p:ext uri="{BB962C8B-B14F-4D97-AF65-F5344CB8AC3E}">
        <p14:creationId xmlns:p14="http://schemas.microsoft.com/office/powerpoint/2010/main" val="110063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Turbinia</a:t>
            </a:r>
            <a:endParaRPr lang="en-GB" dirty="0"/>
          </a:p>
        </p:txBody>
      </p:sp>
      <p:sp>
        <p:nvSpPr>
          <p:cNvPr id="3" name="TextBox 2"/>
          <p:cNvSpPr txBox="1"/>
          <p:nvPr/>
        </p:nvSpPr>
        <p:spPr>
          <a:xfrm>
            <a:off x="611560" y="1700808"/>
            <a:ext cx="7704856" cy="369332"/>
          </a:xfrm>
          <a:prstGeom prst="rect">
            <a:avLst/>
          </a:prstGeom>
          <a:noFill/>
        </p:spPr>
        <p:txBody>
          <a:bodyPr wrap="square" rtlCol="0">
            <a:spAutoFit/>
          </a:bodyPr>
          <a:lstStyle/>
          <a:p>
            <a:r>
              <a:rPr lang="en-GB" dirty="0" smtClean="0"/>
              <a:t>Unfortunately you cannot go on Turbinia but there is a viewing platform. </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755" y="2289316"/>
            <a:ext cx="4398545" cy="2474182"/>
          </a:xfrm>
          <a:prstGeom prst="rect">
            <a:avLst/>
          </a:prstGeom>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3933056"/>
            <a:ext cx="4186189" cy="23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297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Shop</a:t>
            </a:r>
            <a:endParaRPr lang="en-GB" dirty="0"/>
          </a:p>
        </p:txBody>
      </p:sp>
      <p:sp>
        <p:nvSpPr>
          <p:cNvPr id="3" name="TextBox 2"/>
          <p:cNvSpPr txBox="1"/>
          <p:nvPr/>
        </p:nvSpPr>
        <p:spPr>
          <a:xfrm>
            <a:off x="609600" y="2996952"/>
            <a:ext cx="3350062" cy="1200329"/>
          </a:xfrm>
          <a:prstGeom prst="rect">
            <a:avLst/>
          </a:prstGeom>
          <a:noFill/>
        </p:spPr>
        <p:txBody>
          <a:bodyPr wrap="square" rtlCol="0">
            <a:spAutoFit/>
          </a:bodyPr>
          <a:lstStyle/>
          <a:p>
            <a:r>
              <a:rPr lang="en-GB" dirty="0" smtClean="0"/>
              <a:t>As you </a:t>
            </a:r>
            <a:r>
              <a:rPr lang="en-GB" dirty="0" smtClean="0"/>
              <a:t>enter the museum you will pass the shop</a:t>
            </a:r>
            <a:r>
              <a:rPr lang="en-GB" dirty="0" smtClean="0"/>
              <a:t> </a:t>
            </a:r>
            <a:r>
              <a:rPr lang="en-GB" dirty="0" smtClean="0"/>
              <a:t>selling a range of fun objects from science kits to ships, posters to pencils!</a:t>
            </a:r>
            <a:endParaRPr lang="en-GB" dirty="0"/>
          </a:p>
        </p:txBody>
      </p:sp>
      <p:pic>
        <p:nvPicPr>
          <p:cNvPr id="6" name="Picture 5"/>
          <p:cNvPicPr>
            <a:picLocks noChangeAspect="1"/>
          </p:cNvPicPr>
          <p:nvPr/>
        </p:nvPicPr>
        <p:blipFill rotWithShape="1">
          <a:blip r:embed="rId2"/>
          <a:srcRect l="37824" t="23422" r="37271" b="16532"/>
          <a:stretch/>
        </p:blipFill>
        <p:spPr>
          <a:xfrm>
            <a:off x="4499992" y="1773980"/>
            <a:ext cx="3240361" cy="4392488"/>
          </a:xfrm>
          <a:prstGeom prst="rect">
            <a:avLst/>
          </a:prstGeom>
        </p:spPr>
      </p:pic>
    </p:spTree>
    <p:extLst>
      <p:ext uri="{BB962C8B-B14F-4D97-AF65-F5344CB8AC3E}">
        <p14:creationId xmlns:p14="http://schemas.microsoft.com/office/powerpoint/2010/main" val="902281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856</TotalTime>
  <Words>961</Words>
  <Application>Microsoft Office PowerPoint</Application>
  <PresentationFormat>On-screen Show (4:3)</PresentationFormat>
  <Paragraphs>84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Tw Cen MT</vt:lpstr>
      <vt:lpstr>Wingdings</vt:lpstr>
      <vt:lpstr>Wingdings 2</vt:lpstr>
      <vt:lpstr>Median</vt:lpstr>
      <vt:lpstr>A Visual Guide to  Discovery Museum</vt:lpstr>
      <vt:lpstr>PowerPoint Presentation</vt:lpstr>
      <vt:lpstr>The Plaza</vt:lpstr>
      <vt:lpstr>Navigating your way around the museum</vt:lpstr>
      <vt:lpstr>Places to relax……..</vt:lpstr>
      <vt:lpstr>Ground Floor</vt:lpstr>
      <vt:lpstr>Welcome Desk and Trails</vt:lpstr>
      <vt:lpstr>The Turbinia</vt:lpstr>
      <vt:lpstr>The Shop</vt:lpstr>
      <vt:lpstr>The Archives </vt:lpstr>
      <vt:lpstr>Packed Lunch Space</vt:lpstr>
      <vt:lpstr>Buggy Park and Water Station</vt:lpstr>
      <vt:lpstr>Newcastle Story</vt:lpstr>
      <vt:lpstr>Newcastle Story </vt:lpstr>
      <vt:lpstr>You can take the stairs or catch the lift to first and second floor</vt:lpstr>
      <vt:lpstr>First floor </vt:lpstr>
      <vt:lpstr>PowerPoint Presentation</vt:lpstr>
      <vt:lpstr>Story of the Tyne</vt:lpstr>
      <vt:lpstr>Story of the Tyne</vt:lpstr>
      <vt:lpstr>Working Lives</vt:lpstr>
      <vt:lpstr>Tyneside Challenge</vt:lpstr>
      <vt:lpstr>Second Floor</vt:lpstr>
      <vt:lpstr>Café </vt:lpstr>
      <vt:lpstr>Destination Tyneside</vt:lpstr>
      <vt:lpstr>Science Maze</vt:lpstr>
      <vt:lpstr>More Science Maze interactives</vt:lpstr>
      <vt:lpstr>PLAY + INVENT</vt:lpstr>
      <vt:lpstr>See you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Visual Guide to the Discovery Museum</dc:title>
  <dc:creator>VAIO</dc:creator>
  <cp:lastModifiedBy>Amy Baird</cp:lastModifiedBy>
  <cp:revision>68</cp:revision>
  <dcterms:created xsi:type="dcterms:W3CDTF">2015-10-05T20:56:19Z</dcterms:created>
  <dcterms:modified xsi:type="dcterms:W3CDTF">2022-07-25T11:44:20Z</dcterms:modified>
</cp:coreProperties>
</file>